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theme/theme6.xml" ContentType="application/vnd.openxmlformats-officedocument.theme+xml"/>
  <Override PartName="/ppt/slideLayouts/slideLayout25.xml" ContentType="application/vnd.openxmlformats-officedocument.presentationml.slideLayout+xml"/>
  <Override PartName="/ppt/theme/theme7.xml" ContentType="application/vnd.openxmlformats-officedocument.theme+xml"/>
  <Override PartName="/ppt/slideLayouts/slideLayout26.xml" ContentType="application/vnd.openxmlformats-officedocument.presentationml.slideLayout+xml"/>
  <Override PartName="/ppt/theme/theme8.xml" ContentType="application/vnd.openxmlformats-officedocument.theme+xml"/>
  <Override PartName="/ppt/slideLayouts/slideLayout27.xml" ContentType="application/vnd.openxmlformats-officedocument.presentationml.slideLayout+xml"/>
  <Override PartName="/ppt/theme/theme9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8" r:id="rId4"/>
    <p:sldMasterId id="2147483670" r:id="rId5"/>
    <p:sldMasterId id="2147483679" r:id="rId6"/>
    <p:sldMasterId id="2147483687" r:id="rId7"/>
    <p:sldMasterId id="2147483669" r:id="rId8"/>
    <p:sldMasterId id="2147483691" r:id="rId9"/>
    <p:sldMasterId id="2147483693" r:id="rId10"/>
    <p:sldMasterId id="2147483697" r:id="rId11"/>
    <p:sldMasterId id="2147483700" r:id="rId12"/>
    <p:sldMasterId id="2147483702" r:id="rId13"/>
  </p:sldMasterIdLst>
  <p:handoutMasterIdLst>
    <p:handoutMasterId r:id="rId36"/>
  </p:handoutMasterIdLst>
  <p:sldIdLst>
    <p:sldId id="271" r:id="rId14"/>
    <p:sldId id="260" r:id="rId15"/>
    <p:sldId id="302" r:id="rId16"/>
    <p:sldId id="261" r:id="rId17"/>
    <p:sldId id="308" r:id="rId18"/>
    <p:sldId id="278" r:id="rId19"/>
    <p:sldId id="266" r:id="rId20"/>
    <p:sldId id="272" r:id="rId21"/>
    <p:sldId id="269" r:id="rId22"/>
    <p:sldId id="306" r:id="rId23"/>
    <p:sldId id="293" r:id="rId24"/>
    <p:sldId id="258" r:id="rId25"/>
    <p:sldId id="262" r:id="rId26"/>
    <p:sldId id="304" r:id="rId27"/>
    <p:sldId id="305" r:id="rId28"/>
    <p:sldId id="307" r:id="rId29"/>
    <p:sldId id="295" r:id="rId30"/>
    <p:sldId id="300" r:id="rId31"/>
    <p:sldId id="299" r:id="rId32"/>
    <p:sldId id="303" r:id="rId33"/>
    <p:sldId id="273" r:id="rId34"/>
    <p:sldId id="275" r:id="rId35"/>
  </p:sldIdLst>
  <p:sldSz cx="9144000" cy="5143500" type="screen16x9"/>
  <p:notesSz cx="6858000" cy="9144000"/>
  <p:embeddedFontLst>
    <p:embeddedFont>
      <p:font typeface="Swiss721 Hv BT" panose="020B0604020202020204" charset="0"/>
      <p:regular r:id="rId37"/>
      <p:italic r:id="rId38"/>
    </p:embeddedFont>
    <p:embeddedFont>
      <p:font typeface="Swiss721 Lt BT" panose="020B0604020202020204" charset="0"/>
      <p:regular r:id="rId39"/>
      <p:italic r:id="rId4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7B356E-D698-2E02-02BB-6BD280E8543F}" name="Renan Guerreiro" initials="RG" userId="S::renan.guerreiro@megafonecomunicacao.com.br::fc764747-59be-4ecd-8921-c22508e7c3a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D5D2"/>
    <a:srgbClr val="D2D3D4"/>
    <a:srgbClr val="FFFFFF"/>
    <a:srgbClr val="F37021"/>
    <a:srgbClr val="008177"/>
    <a:srgbClr val="009F97"/>
    <a:srgbClr val="004552"/>
    <a:srgbClr val="5BADCE"/>
    <a:srgbClr val="F7931E"/>
    <a:srgbClr val="8392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F60397-E738-4C24-9AA4-8FDD64A82C3B}" v="4" dt="2026-06-11T00:48:12.7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94660"/>
  </p:normalViewPr>
  <p:slideViewPr>
    <p:cSldViewPr snapToGrid="0">
      <p:cViewPr varScale="1">
        <p:scale>
          <a:sx n="78" d="100"/>
          <a:sy n="78" d="100"/>
        </p:scale>
        <p:origin x="90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2088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font" Target="fonts/font3.fntdata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handoutMaster" Target="handoutMasters/handout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font" Target="fonts/font2.fntdata"/><Relationship Id="rId46" Type="http://schemas.microsoft.com/office/2015/10/relationships/revisionInfo" Target="revisionInfo.xml"/><Relationship Id="rId20" Type="http://schemas.openxmlformats.org/officeDocument/2006/relationships/slide" Target="slides/slide7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angela Gomes Soto" userId="1a4f95cf-ecce-47cc-a988-1d93ae219c6b" providerId="ADAL" clId="{1D93FD46-A745-4590-8B05-9AB8B2436C53}"/>
    <pc:docChg chg="custSel addSld delSld modSld">
      <pc:chgData name="Rosangela Gomes Soto" userId="1a4f95cf-ecce-47cc-a988-1d93ae219c6b" providerId="ADAL" clId="{1D93FD46-A745-4590-8B05-9AB8B2436C53}" dt="2026-06-11T00:48:30.095" v="9" actId="1076"/>
      <pc:docMkLst>
        <pc:docMk/>
      </pc:docMkLst>
      <pc:sldChg chg="delSp modSp add del mod">
        <pc:chgData name="Rosangela Gomes Soto" userId="1a4f95cf-ecce-47cc-a988-1d93ae219c6b" providerId="ADAL" clId="{1D93FD46-A745-4590-8B05-9AB8B2436C53}" dt="2026-06-11T00:48:30.095" v="9" actId="1076"/>
        <pc:sldMkLst>
          <pc:docMk/>
          <pc:sldMk cId="3045410909" sldId="272"/>
        </pc:sldMkLst>
        <pc:spChg chg="mod">
          <ac:chgData name="Rosangela Gomes Soto" userId="1a4f95cf-ecce-47cc-a988-1d93ae219c6b" providerId="ADAL" clId="{1D93FD46-A745-4590-8B05-9AB8B2436C53}" dt="2026-06-11T00:48:30.095" v="9" actId="1076"/>
          <ac:spMkLst>
            <pc:docMk/>
            <pc:sldMk cId="3045410909" sldId="272"/>
            <ac:spMk id="3" creationId="{5D02C2A4-DBD8-24EB-4A6C-7E872561AE0E}"/>
          </ac:spMkLst>
        </pc:spChg>
        <pc:spChg chg="del">
          <ac:chgData name="Rosangela Gomes Soto" userId="1a4f95cf-ecce-47cc-a988-1d93ae219c6b" providerId="ADAL" clId="{1D93FD46-A745-4590-8B05-9AB8B2436C53}" dt="2026-06-11T00:48:16.289" v="5" actId="478"/>
          <ac:spMkLst>
            <pc:docMk/>
            <pc:sldMk cId="3045410909" sldId="272"/>
            <ac:spMk id="15" creationId="{25541752-A3A2-83B4-7C8A-50E49061F7F8}"/>
          </ac:spMkLst>
        </pc:spChg>
        <pc:spChg chg="del">
          <ac:chgData name="Rosangela Gomes Soto" userId="1a4f95cf-ecce-47cc-a988-1d93ae219c6b" providerId="ADAL" clId="{1D93FD46-A745-4590-8B05-9AB8B2436C53}" dt="2026-06-11T00:48:19.365" v="6" actId="478"/>
          <ac:spMkLst>
            <pc:docMk/>
            <pc:sldMk cId="3045410909" sldId="272"/>
            <ac:spMk id="16" creationId="{10698C4E-3C5B-3CDF-8FBB-15E5361EB632}"/>
          </ac:spMkLst>
        </pc:spChg>
        <pc:spChg chg="del">
          <ac:chgData name="Rosangela Gomes Soto" userId="1a4f95cf-ecce-47cc-a988-1d93ae219c6b" providerId="ADAL" clId="{1D93FD46-A745-4590-8B05-9AB8B2436C53}" dt="2026-06-11T00:48:22.569" v="7" actId="478"/>
          <ac:spMkLst>
            <pc:docMk/>
            <pc:sldMk cId="3045410909" sldId="272"/>
            <ac:spMk id="17" creationId="{F8FA43D5-4F10-E350-C1EE-7199444AB698}"/>
          </ac:spMkLst>
        </pc:spChg>
        <pc:spChg chg="del">
          <ac:chgData name="Rosangela Gomes Soto" userId="1a4f95cf-ecce-47cc-a988-1d93ae219c6b" providerId="ADAL" clId="{1D93FD46-A745-4590-8B05-9AB8B2436C53}" dt="2026-06-11T00:47:54.274" v="3" actId="478"/>
          <ac:spMkLst>
            <pc:docMk/>
            <pc:sldMk cId="3045410909" sldId="272"/>
            <ac:spMk id="18" creationId="{D28BA085-A2BF-BD86-F734-29927C7F406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>
                <a:solidFill>
                  <a:srgbClr val="009D96"/>
                </a:solidFill>
              </a:rPr>
              <a:t>Recebimento Previsto</a:t>
            </a:r>
            <a:r>
              <a:rPr lang="pt-BR" baseline="0" dirty="0">
                <a:solidFill>
                  <a:srgbClr val="009D96"/>
                </a:solidFill>
              </a:rPr>
              <a:t> x Realizado</a:t>
            </a:r>
            <a:endParaRPr lang="pt-BR" dirty="0">
              <a:solidFill>
                <a:srgbClr val="009D96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2966454273974512"/>
          <c:y val="0.18616690064582153"/>
          <c:w val="0.83399069385996305"/>
          <c:h val="0.590328919465492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Previsto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06B-4D27-9CC3-5BA77AD01F2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06B-4D27-9CC3-5BA77AD01F21}"/>
              </c:ext>
            </c:extLst>
          </c:dPt>
          <c:cat>
            <c:strRef>
              <c:f>Planilha1!$A$2:$A$4</c:f>
              <c:strCache>
                <c:ptCount val="3"/>
                <c:pt idx="0">
                  <c:v>Março</c:v>
                </c:pt>
                <c:pt idx="1">
                  <c:v>Abril </c:v>
                </c:pt>
                <c:pt idx="2">
                  <c:v>Maio </c:v>
                </c:pt>
              </c:strCache>
            </c:strRef>
          </c:cat>
          <c:val>
            <c:numRef>
              <c:f>Planilha1!$B$2:$B$4</c:f>
              <c:numCache>
                <c:formatCode>#,##0</c:formatCode>
                <c:ptCount val="3"/>
                <c:pt idx="0">
                  <c:v>28000</c:v>
                </c:pt>
                <c:pt idx="1">
                  <c:v>32000</c:v>
                </c:pt>
                <c:pt idx="2">
                  <c:v>32000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6B-4D27-9CC3-5BA77AD01F21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realizado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206B-4D27-9CC3-5BA77AD01F2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06B-4D27-9CC3-5BA77AD01F2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206B-4D27-9CC3-5BA77AD01F21}"/>
              </c:ext>
            </c:extLst>
          </c:dPt>
          <c:cat>
            <c:strRef>
              <c:f>Planilha1!$A$2:$A$4</c:f>
              <c:strCache>
                <c:ptCount val="3"/>
                <c:pt idx="0">
                  <c:v>Março</c:v>
                </c:pt>
                <c:pt idx="1">
                  <c:v>Abril </c:v>
                </c:pt>
                <c:pt idx="2">
                  <c:v>Maio </c:v>
                </c:pt>
              </c:strCache>
            </c:strRef>
          </c:cat>
          <c:val>
            <c:numRef>
              <c:f>Planilha1!$C$2:$C$4</c:f>
              <c:numCache>
                <c:formatCode>#,##0</c:formatCode>
                <c:ptCount val="3"/>
                <c:pt idx="0">
                  <c:v>34876</c:v>
                </c:pt>
                <c:pt idx="1">
                  <c:v>30554</c:v>
                </c:pt>
                <c:pt idx="2">
                  <c:v>16494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6B-4D27-9CC3-5BA77AD01F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43758816"/>
        <c:axId val="1143755456"/>
      </c:barChart>
      <c:catAx>
        <c:axId val="1143758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9D96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43755456"/>
        <c:crosses val="autoZero"/>
        <c:auto val="1"/>
        <c:lblAlgn val="ctr"/>
        <c:lblOffset val="100"/>
        <c:noMultiLvlLbl val="0"/>
      </c:catAx>
      <c:valAx>
        <c:axId val="1143755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FFFFFF"/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9D96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43758816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rgbClr val="009F97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rgbClr val="008177"/>
                </a:solidFill>
                <a:effectLst/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979867799518898"/>
          <c:y val="0.12340995297958905"/>
          <c:w val="0.33957580882543043"/>
          <c:h val="6.0507930328956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9D96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>
                <a:solidFill>
                  <a:srgbClr val="009D96"/>
                </a:solidFill>
              </a:rPr>
              <a:t>Recebimento Previsto</a:t>
            </a:r>
            <a:r>
              <a:rPr lang="pt-BR" baseline="0" dirty="0">
                <a:solidFill>
                  <a:srgbClr val="009D96"/>
                </a:solidFill>
              </a:rPr>
              <a:t> x Realizado</a:t>
            </a:r>
            <a:endParaRPr lang="pt-BR" dirty="0">
              <a:solidFill>
                <a:srgbClr val="009D96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2966454273974512"/>
          <c:y val="0.18616690064582153"/>
          <c:w val="0.83399069385996305"/>
          <c:h val="0.590328919465492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Previsto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06B-4D27-9CC3-5BA77AD01F21}"/>
              </c:ext>
            </c:extLst>
          </c:dPt>
          <c:cat>
            <c:strRef>
              <c:f>Planilha1!$A$2:$A$3</c:f>
              <c:strCache>
                <c:ptCount val="2"/>
                <c:pt idx="0">
                  <c:v>Abril </c:v>
                </c:pt>
                <c:pt idx="1">
                  <c:v>Maio </c:v>
                </c:pt>
              </c:strCache>
            </c:strRef>
          </c:cat>
          <c:val>
            <c:numRef>
              <c:f>Planilha1!$B$2:$B$3</c:f>
              <c:numCache>
                <c:formatCode>#,##0</c:formatCode>
                <c:ptCount val="2"/>
                <c:pt idx="0">
                  <c:v>22500</c:v>
                </c:pt>
                <c:pt idx="1">
                  <c:v>22500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6B-4D27-9CC3-5BA77AD01F21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Realizado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206B-4D27-9CC3-5BA77AD01F2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06B-4D27-9CC3-5BA77AD01F21}"/>
              </c:ext>
            </c:extLst>
          </c:dPt>
          <c:cat>
            <c:strRef>
              <c:f>Planilha1!$A$2:$A$3</c:f>
              <c:strCache>
                <c:ptCount val="2"/>
                <c:pt idx="0">
                  <c:v>Abril </c:v>
                </c:pt>
                <c:pt idx="1">
                  <c:v>Maio </c:v>
                </c:pt>
              </c:strCache>
            </c:strRef>
          </c:cat>
          <c:val>
            <c:numRef>
              <c:f>Planilha1!$C$2:$C$3</c:f>
              <c:numCache>
                <c:formatCode>#,##0</c:formatCode>
                <c:ptCount val="2"/>
                <c:pt idx="0">
                  <c:v>10080</c:v>
                </c:pt>
                <c:pt idx="1">
                  <c:v>15060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6B-4D27-9CC3-5BA77AD01F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43758816"/>
        <c:axId val="1143755456"/>
      </c:barChart>
      <c:catAx>
        <c:axId val="1143758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9D96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43755456"/>
        <c:crosses val="autoZero"/>
        <c:auto val="1"/>
        <c:lblAlgn val="ctr"/>
        <c:lblOffset val="100"/>
        <c:noMultiLvlLbl val="0"/>
      </c:catAx>
      <c:valAx>
        <c:axId val="1143755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FFFFFF"/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9D96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43758816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rgbClr val="009F97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rgbClr val="008177"/>
                </a:solidFill>
                <a:effectLst/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979867799518898"/>
          <c:y val="0.12340995297958905"/>
          <c:w val="0.33957580882543043"/>
          <c:h val="6.0507930328956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9D96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F9F04A93-2F7D-B118-F705-579AC4952E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1046962-2C56-E92D-2F34-B988339FA0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8008A9-F6BD-486F-8C19-08F692356FC3}" type="datetimeFigureOut">
              <a:rPr lang="pt-BR" smtClean="0"/>
              <a:t>10/06/2026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5F1A0BF-57BD-A69C-EC09-B08DE12827C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05B315B-005E-BF66-1D31-17BCFE5173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3AC70-768D-4582-90A2-B10E1224E5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63194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E56B7A63-1FF0-8C33-D894-D0112157B1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30675" y="141287"/>
            <a:ext cx="4860925" cy="4860925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4460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Imagem 10">
            <a:extLst>
              <a:ext uri="{FF2B5EF4-FFF2-40B4-BE49-F238E27FC236}">
                <a16:creationId xmlns:a16="http://schemas.microsoft.com/office/drawing/2014/main" id="{8A4634CF-B4FE-260D-0BEA-51DE4B7AAF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19925" y="1371600"/>
            <a:ext cx="755650" cy="75565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2" name="Espaço Reservado para Imagem 10">
            <a:extLst>
              <a:ext uri="{FF2B5EF4-FFF2-40B4-BE49-F238E27FC236}">
                <a16:creationId xmlns:a16="http://schemas.microsoft.com/office/drawing/2014/main" id="{54B9C0C9-7551-C57A-ECB7-3B2248719D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19925" y="2342998"/>
            <a:ext cx="755650" cy="75565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Imagem 10">
            <a:extLst>
              <a:ext uri="{FF2B5EF4-FFF2-40B4-BE49-F238E27FC236}">
                <a16:creationId xmlns:a16="http://schemas.microsoft.com/office/drawing/2014/main" id="{3CC4C101-C932-80E0-85F6-4F5B4D37C23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019925" y="3314396"/>
            <a:ext cx="755650" cy="75565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0066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7">
            <a:extLst>
              <a:ext uri="{FF2B5EF4-FFF2-40B4-BE49-F238E27FC236}">
                <a16:creationId xmlns:a16="http://schemas.microsoft.com/office/drawing/2014/main" id="{7D780453-851A-D241-46FF-4AC33BCD62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04360" y="361950"/>
            <a:ext cx="4419600" cy="441960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7713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7">
            <a:extLst>
              <a:ext uri="{FF2B5EF4-FFF2-40B4-BE49-F238E27FC236}">
                <a16:creationId xmlns:a16="http://schemas.microsoft.com/office/drawing/2014/main" id="{C0210C49-2E6B-4E99-CC2B-EE3E0772CD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4000" y="1723500"/>
            <a:ext cx="6840000" cy="6840000"/>
          </a:xfrm>
          <a:prstGeom prst="rect">
            <a:avLst/>
          </a:prstGeom>
        </p:spPr>
      </p:pic>
      <p:sp>
        <p:nvSpPr>
          <p:cNvPr id="3" name="Espaço Reservado para Imagem 10">
            <a:extLst>
              <a:ext uri="{FF2B5EF4-FFF2-40B4-BE49-F238E27FC236}">
                <a16:creationId xmlns:a16="http://schemas.microsoft.com/office/drawing/2014/main" id="{C64DF27B-3F1B-0278-CF47-E198F7E57B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71624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Imagem 10">
            <a:extLst>
              <a:ext uri="{FF2B5EF4-FFF2-40B4-BE49-F238E27FC236}">
                <a16:creationId xmlns:a16="http://schemas.microsoft.com/office/drawing/2014/main" id="{3A7FFC42-B174-0A28-E003-F4D6DBB1C8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00449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Imagem 10">
            <a:extLst>
              <a:ext uri="{FF2B5EF4-FFF2-40B4-BE49-F238E27FC236}">
                <a16:creationId xmlns:a16="http://schemas.microsoft.com/office/drawing/2014/main" id="{7323BB35-204D-0EA2-23C6-B5A05FB8B5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29275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4389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7">
            <a:extLst>
              <a:ext uri="{FF2B5EF4-FFF2-40B4-BE49-F238E27FC236}">
                <a16:creationId xmlns:a16="http://schemas.microsoft.com/office/drawing/2014/main" id="{7D780453-851A-D241-46FF-4AC33BCD62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04360" y="361950"/>
            <a:ext cx="4419600" cy="441960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0680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10">
            <a:extLst>
              <a:ext uri="{FF2B5EF4-FFF2-40B4-BE49-F238E27FC236}">
                <a16:creationId xmlns:a16="http://schemas.microsoft.com/office/drawing/2014/main" id="{C64DF27B-3F1B-0278-CF47-E198F7E57B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71624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Imagem 10">
            <a:extLst>
              <a:ext uri="{FF2B5EF4-FFF2-40B4-BE49-F238E27FC236}">
                <a16:creationId xmlns:a16="http://schemas.microsoft.com/office/drawing/2014/main" id="{3A7FFC42-B174-0A28-E003-F4D6DBB1C8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00449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Imagem 10">
            <a:extLst>
              <a:ext uri="{FF2B5EF4-FFF2-40B4-BE49-F238E27FC236}">
                <a16:creationId xmlns:a16="http://schemas.microsoft.com/office/drawing/2014/main" id="{7323BB35-204D-0EA2-23C6-B5A05FB8B5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29275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5750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10">
            <a:extLst>
              <a:ext uri="{FF2B5EF4-FFF2-40B4-BE49-F238E27FC236}">
                <a16:creationId xmlns:a16="http://schemas.microsoft.com/office/drawing/2014/main" id="{E1E1262C-9FA7-1D7C-7516-49ADA4A283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19925" y="1371600"/>
            <a:ext cx="755650" cy="75565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Imagem 10">
            <a:extLst>
              <a:ext uri="{FF2B5EF4-FFF2-40B4-BE49-F238E27FC236}">
                <a16:creationId xmlns:a16="http://schemas.microsoft.com/office/drawing/2014/main" id="{999F8D33-B1CD-0F63-951B-2F3293AFCD2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19925" y="2342998"/>
            <a:ext cx="755650" cy="75565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Imagem 10">
            <a:extLst>
              <a:ext uri="{FF2B5EF4-FFF2-40B4-BE49-F238E27FC236}">
                <a16:creationId xmlns:a16="http://schemas.microsoft.com/office/drawing/2014/main" id="{28AA6ABF-61CB-859C-921F-F1DD66EA10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019925" y="3314396"/>
            <a:ext cx="755650" cy="75565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2400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7">
            <a:extLst>
              <a:ext uri="{FF2B5EF4-FFF2-40B4-BE49-F238E27FC236}">
                <a16:creationId xmlns:a16="http://schemas.microsoft.com/office/drawing/2014/main" id="{7D780453-851A-D241-46FF-4AC33BCD62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04360" y="361950"/>
            <a:ext cx="4419600" cy="441960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2065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Imagem 3">
            <a:extLst>
              <a:ext uri="{FF2B5EF4-FFF2-40B4-BE49-F238E27FC236}">
                <a16:creationId xmlns:a16="http://schemas.microsoft.com/office/drawing/2014/main" id="{6688086C-E99B-004E-7148-D255311CD9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01440" y="0"/>
            <a:ext cx="5242560" cy="51435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13770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10">
            <a:extLst>
              <a:ext uri="{FF2B5EF4-FFF2-40B4-BE49-F238E27FC236}">
                <a16:creationId xmlns:a16="http://schemas.microsoft.com/office/drawing/2014/main" id="{C64DF27B-3F1B-0278-CF47-E198F7E57B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71624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Imagem 10">
            <a:extLst>
              <a:ext uri="{FF2B5EF4-FFF2-40B4-BE49-F238E27FC236}">
                <a16:creationId xmlns:a16="http://schemas.microsoft.com/office/drawing/2014/main" id="{3A7FFC42-B174-0A28-E003-F4D6DBB1C8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00449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Imagem 10">
            <a:extLst>
              <a:ext uri="{FF2B5EF4-FFF2-40B4-BE49-F238E27FC236}">
                <a16:creationId xmlns:a16="http://schemas.microsoft.com/office/drawing/2014/main" id="{7323BB35-204D-0EA2-23C6-B5A05FB8B5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29275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419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10">
            <a:extLst>
              <a:ext uri="{FF2B5EF4-FFF2-40B4-BE49-F238E27FC236}">
                <a16:creationId xmlns:a16="http://schemas.microsoft.com/office/drawing/2014/main" id="{E1E1262C-9FA7-1D7C-7516-49ADA4A283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19925" y="1371600"/>
            <a:ext cx="755650" cy="75565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Imagem 10">
            <a:extLst>
              <a:ext uri="{FF2B5EF4-FFF2-40B4-BE49-F238E27FC236}">
                <a16:creationId xmlns:a16="http://schemas.microsoft.com/office/drawing/2014/main" id="{999F8D33-B1CD-0F63-951B-2F3293AFCD2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19925" y="2342998"/>
            <a:ext cx="755650" cy="75565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Imagem 10">
            <a:extLst>
              <a:ext uri="{FF2B5EF4-FFF2-40B4-BE49-F238E27FC236}">
                <a16:creationId xmlns:a16="http://schemas.microsoft.com/office/drawing/2014/main" id="{28AA6ABF-61CB-859C-921F-F1DD66EA10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019925" y="3314396"/>
            <a:ext cx="755650" cy="75565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1517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DEFE874C-E84E-B785-797B-3550ADD089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4000" y="1723500"/>
            <a:ext cx="6840000" cy="6840000"/>
          </a:xfrm>
          <a:prstGeom prst="rect">
            <a:avLst/>
          </a:prstGeom>
        </p:spPr>
      </p:pic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E56B7A63-1FF0-8C33-D894-D0112157B1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30675" y="141287"/>
            <a:ext cx="4860925" cy="4860925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60255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97742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7">
            <a:extLst>
              <a:ext uri="{FF2B5EF4-FFF2-40B4-BE49-F238E27FC236}">
                <a16:creationId xmlns:a16="http://schemas.microsoft.com/office/drawing/2014/main" id="{7D780453-851A-D241-46FF-4AC33BCD62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04360" y="361950"/>
            <a:ext cx="4419600" cy="441960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0321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10">
            <a:extLst>
              <a:ext uri="{FF2B5EF4-FFF2-40B4-BE49-F238E27FC236}">
                <a16:creationId xmlns:a16="http://schemas.microsoft.com/office/drawing/2014/main" id="{E1E1262C-9FA7-1D7C-7516-49ADA4A283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19925" y="1371600"/>
            <a:ext cx="755650" cy="75565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Imagem 10">
            <a:extLst>
              <a:ext uri="{FF2B5EF4-FFF2-40B4-BE49-F238E27FC236}">
                <a16:creationId xmlns:a16="http://schemas.microsoft.com/office/drawing/2014/main" id="{999F8D33-B1CD-0F63-951B-2F3293AFCD2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19925" y="2342998"/>
            <a:ext cx="755650" cy="75565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Imagem 10">
            <a:extLst>
              <a:ext uri="{FF2B5EF4-FFF2-40B4-BE49-F238E27FC236}">
                <a16:creationId xmlns:a16="http://schemas.microsoft.com/office/drawing/2014/main" id="{28AA6ABF-61CB-859C-921F-F1DD66EA10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019925" y="3314396"/>
            <a:ext cx="755650" cy="75565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90898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10">
            <a:extLst>
              <a:ext uri="{FF2B5EF4-FFF2-40B4-BE49-F238E27FC236}">
                <a16:creationId xmlns:a16="http://schemas.microsoft.com/office/drawing/2014/main" id="{C64DF27B-3F1B-0278-CF47-E198F7E57B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71624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Imagem 10">
            <a:extLst>
              <a:ext uri="{FF2B5EF4-FFF2-40B4-BE49-F238E27FC236}">
                <a16:creationId xmlns:a16="http://schemas.microsoft.com/office/drawing/2014/main" id="{3A7FFC42-B174-0A28-E003-F4D6DBB1C8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00449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Imagem 10">
            <a:extLst>
              <a:ext uri="{FF2B5EF4-FFF2-40B4-BE49-F238E27FC236}">
                <a16:creationId xmlns:a16="http://schemas.microsoft.com/office/drawing/2014/main" id="{7323BB35-204D-0EA2-23C6-B5A05FB8B5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29275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27837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10">
            <a:extLst>
              <a:ext uri="{FF2B5EF4-FFF2-40B4-BE49-F238E27FC236}">
                <a16:creationId xmlns:a16="http://schemas.microsoft.com/office/drawing/2014/main" id="{C64DF27B-3F1B-0278-CF47-E198F7E57B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71624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Imagem 10">
            <a:extLst>
              <a:ext uri="{FF2B5EF4-FFF2-40B4-BE49-F238E27FC236}">
                <a16:creationId xmlns:a16="http://schemas.microsoft.com/office/drawing/2014/main" id="{3A7FFC42-B174-0A28-E003-F4D6DBB1C8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00449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Imagem 10">
            <a:extLst>
              <a:ext uri="{FF2B5EF4-FFF2-40B4-BE49-F238E27FC236}">
                <a16:creationId xmlns:a16="http://schemas.microsoft.com/office/drawing/2014/main" id="{7323BB35-204D-0EA2-23C6-B5A05FB8B5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29275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29964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Imagem 3">
            <a:extLst>
              <a:ext uri="{FF2B5EF4-FFF2-40B4-BE49-F238E27FC236}">
                <a16:creationId xmlns:a16="http://schemas.microsoft.com/office/drawing/2014/main" id="{25B6AC19-94FF-5DC1-C0FB-AF6B7677EA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403600" cy="51435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38140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3">
            <a:extLst>
              <a:ext uri="{FF2B5EF4-FFF2-40B4-BE49-F238E27FC236}">
                <a16:creationId xmlns:a16="http://schemas.microsoft.com/office/drawing/2014/main" id="{25D20E8E-3973-FEB8-4E1D-350ABDB838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403600" cy="51435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2908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64325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033F39BE-B314-3C76-4805-2F7BDB297A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581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A09C7A75-6341-8943-EB6C-6162AFA7DC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235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9EFEDBFE-5D9A-E206-98BE-C1C1A695159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4000" y="1723500"/>
            <a:ext cx="6840000" cy="6840000"/>
          </a:xfrm>
          <a:prstGeom prst="rect">
            <a:avLst/>
          </a:prstGeom>
        </p:spPr>
      </p:pic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E56B7A63-1FF0-8C33-D894-D0112157B1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30675" y="141287"/>
            <a:ext cx="4860925" cy="4860925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1807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CA977F7D-87BC-1964-69B2-CB58273B78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9647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DE465AFA-E92D-437E-4D79-7BD8151E15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37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8FE09754-B96B-1971-0383-2E9A9C0FC3A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4000" y="1723500"/>
            <a:ext cx="6840000" cy="6840000"/>
          </a:xfrm>
          <a:prstGeom prst="rect">
            <a:avLst/>
          </a:prstGeom>
        </p:spPr>
      </p:pic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E56B7A63-1FF0-8C33-D894-D0112157B1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30675" y="141287"/>
            <a:ext cx="4860925" cy="4860925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8130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1C6C2953-0059-732F-3F6F-2447041D19F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4000" y="1723500"/>
            <a:ext cx="6840000" cy="6840000"/>
          </a:xfrm>
          <a:prstGeom prst="rect">
            <a:avLst/>
          </a:prstGeom>
        </p:spPr>
      </p:pic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E56B7A63-1FF0-8C33-D894-D0112157B1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30675" y="141287"/>
            <a:ext cx="4860925" cy="4860925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928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20905415-E2C2-721D-8438-9F2CD45669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4000" y="1723500"/>
            <a:ext cx="6840000" cy="6840000"/>
          </a:xfrm>
          <a:prstGeom prst="rect">
            <a:avLst/>
          </a:prstGeom>
        </p:spPr>
      </p:pic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E56B7A63-1FF0-8C33-D894-D0112157B1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30675" y="141287"/>
            <a:ext cx="4860925" cy="4860925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241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688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id="{C5CD0DDC-9C34-9068-DAB8-4A16B25806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62200" y="361950"/>
            <a:ext cx="4419600" cy="4419600"/>
          </a:xfrm>
          <a:prstGeom prst="ellipse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360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Imagem 10">
            <a:extLst>
              <a:ext uri="{FF2B5EF4-FFF2-40B4-BE49-F238E27FC236}">
                <a16:creationId xmlns:a16="http://schemas.microsoft.com/office/drawing/2014/main" id="{806F5792-C77D-C8C6-263B-0E06D0B698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71624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2" name="Espaço Reservado para Imagem 10">
            <a:extLst>
              <a:ext uri="{FF2B5EF4-FFF2-40B4-BE49-F238E27FC236}">
                <a16:creationId xmlns:a16="http://schemas.microsoft.com/office/drawing/2014/main" id="{B3E9B8FD-B3FB-832E-09D9-4BC23449F7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00449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Imagem 10">
            <a:extLst>
              <a:ext uri="{FF2B5EF4-FFF2-40B4-BE49-F238E27FC236}">
                <a16:creationId xmlns:a16="http://schemas.microsoft.com/office/drawing/2014/main" id="{D9A06657-F472-5F13-2F45-E41FCBECCE7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29275" y="1181101"/>
            <a:ext cx="1943100" cy="1943100"/>
          </a:xfrm>
          <a:prstGeom prst="round2Same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184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sv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3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.sv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4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6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áfico 9">
            <a:extLst>
              <a:ext uri="{FF2B5EF4-FFF2-40B4-BE49-F238E27FC236}">
                <a16:creationId xmlns:a16="http://schemas.microsoft.com/office/drawing/2014/main" id="{90BAF211-4B4D-E52E-54EA-3D003FB5EB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36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49" r:id="rId5"/>
    <p:sldLayoutId id="2147483653" r:id="rId6"/>
    <p:sldLayoutId id="2147483699" r:id="rId7"/>
    <p:sldLayoutId id="2147483661" r:id="rId8"/>
    <p:sldLayoutId id="2147483662" r:id="rId9"/>
    <p:sldLayoutId id="2147483663" r:id="rId10"/>
    <p:sldLayoutId id="2147483694" r:id="rId11"/>
    <p:sldLayoutId id="214748369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373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FA36675-FB1E-A27B-41CE-5881278901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34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7" r:id="rId2"/>
    <p:sldLayoutId id="214748367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454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3" r:id="rId2"/>
    <p:sldLayoutId id="2147483681" r:id="rId3"/>
    <p:sldLayoutId id="2147483682" r:id="rId4"/>
    <p:sldLayoutId id="2147483719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CBD02CD9-0DE2-8079-B53E-A0CA5CF93F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32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áfico 17">
            <a:extLst>
              <a:ext uri="{FF2B5EF4-FFF2-40B4-BE49-F238E27FC236}">
                <a16:creationId xmlns:a16="http://schemas.microsoft.com/office/drawing/2014/main" id="{4A0E47CC-39C7-C972-90CA-FAC8E821847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0"/>
            <a:ext cx="9144001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26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8E1E10ED-3229-3F81-2DD4-B2C799BDDE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181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118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áfico 15">
            <a:extLst>
              <a:ext uri="{FF2B5EF4-FFF2-40B4-BE49-F238E27FC236}">
                <a16:creationId xmlns:a16="http://schemas.microsoft.com/office/drawing/2014/main" id="{347DA9AC-049E-6702-73F1-8DB28AFEAD7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57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6D970230-3F40-C5D6-5393-81FBCAD7E9B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7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2864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5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40.sv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40.sv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32.jpeg"/><Relationship Id="rId7" Type="http://schemas.openxmlformats.org/officeDocument/2006/relationships/image" Target="../media/image36.sv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5.svg"/><Relationship Id="rId5" Type="http://schemas.openxmlformats.org/officeDocument/2006/relationships/image" Target="../media/image34.sv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F9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5131AE-7042-F81A-9946-73033A83C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838173FF-8002-7BD8-D8B6-AB9ACB66CD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3607" r="27517" b="24773"/>
          <a:stretch>
            <a:fillRect/>
          </a:stretch>
        </p:blipFill>
        <p:spPr>
          <a:xfrm>
            <a:off x="4079631" y="0"/>
            <a:ext cx="5064369" cy="5143500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98EE2E7F-E9EA-EFF5-2F4B-2911610C48C5}"/>
              </a:ext>
            </a:extLst>
          </p:cNvPr>
          <p:cNvSpPr txBox="1"/>
          <p:nvPr/>
        </p:nvSpPr>
        <p:spPr>
          <a:xfrm>
            <a:off x="514976" y="1808918"/>
            <a:ext cx="3787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Swiss721 Blk BT" panose="020B0904030502020204" pitchFamily="34" charset="0"/>
                <a:cs typeface="Swiss721 Blk BT" panose="020B0904030502020204" pitchFamily="34" charset="0"/>
              </a:rPr>
              <a:t>PROJETO ON FARM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A5E4316-9EA6-E46A-40E5-ABD37C07EAFF}"/>
              </a:ext>
            </a:extLst>
          </p:cNvPr>
          <p:cNvSpPr txBox="1"/>
          <p:nvPr/>
        </p:nvSpPr>
        <p:spPr>
          <a:xfrm>
            <a:off x="688865" y="2393693"/>
            <a:ext cx="27479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Inovação Logística e Sustentabilidade para o Agronegócio</a:t>
            </a:r>
          </a:p>
        </p:txBody>
      </p:sp>
      <p:pic>
        <p:nvPicPr>
          <p:cNvPr id="26" name="Gráfico 25">
            <a:extLst>
              <a:ext uri="{FF2B5EF4-FFF2-40B4-BE49-F238E27FC236}">
                <a16:creationId xmlns:a16="http://schemas.microsoft.com/office/drawing/2014/main" id="{C0E98142-1FB4-DA60-0B98-7C129CFDDA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8865" y="837806"/>
            <a:ext cx="1183753" cy="318023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B8B69C42-D3FF-A50F-0EA2-53EB4F8400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34923" y="3224524"/>
            <a:ext cx="3905250" cy="4019550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D8613A68-0EB8-A742-E27E-AFD1AFB90B7A}"/>
              </a:ext>
            </a:extLst>
          </p:cNvPr>
          <p:cNvSpPr txBox="1"/>
          <p:nvPr/>
        </p:nvSpPr>
        <p:spPr>
          <a:xfrm>
            <a:off x="596620" y="4518802"/>
            <a:ext cx="27479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Swiss721 Lt BT" panose="020B0403020202020204" pitchFamily="34" charset="0"/>
                <a:cs typeface="Swiss721 Lt BT" panose="020B0403020202020204" pitchFamily="34" charset="0"/>
              </a:rPr>
              <a:t>Junho/2026</a:t>
            </a:r>
          </a:p>
        </p:txBody>
      </p:sp>
    </p:spTree>
    <p:extLst>
      <p:ext uri="{BB962C8B-B14F-4D97-AF65-F5344CB8AC3E}">
        <p14:creationId xmlns:p14="http://schemas.microsoft.com/office/powerpoint/2010/main" val="1670484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7BC437D-7B62-41E8-92DA-5D05A06ACA75}"/>
              </a:ext>
            </a:extLst>
          </p:cNvPr>
          <p:cNvSpPr txBox="1"/>
          <p:nvPr/>
        </p:nvSpPr>
        <p:spPr>
          <a:xfrm>
            <a:off x="1576800" y="1582314"/>
            <a:ext cx="5932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inpEV | Projeto </a:t>
            </a:r>
            <a:r>
              <a:rPr lang="pt-BR" sz="2000" b="1" dirty="0" err="1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On</a:t>
            </a:r>
            <a:r>
              <a:rPr lang="pt-BR" sz="2000" b="1" dirty="0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 </a:t>
            </a:r>
            <a:r>
              <a:rPr lang="pt-BR" sz="2000" b="1" dirty="0" err="1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Farm</a:t>
            </a:r>
            <a:endParaRPr lang="pt-BR" sz="2000" b="1" dirty="0">
              <a:solidFill>
                <a:schemeClr val="bg1"/>
              </a:solidFill>
              <a:latin typeface="Swiss721 Ex BT" panose="020B0605020202020204" pitchFamily="34" charset="0"/>
              <a:cs typeface="Swiss721 Ex BT" panose="020B0605020202020204" pitchFamily="34" charset="0"/>
            </a:endParaRPr>
          </a:p>
          <a:p>
            <a:pPr algn="ctr"/>
            <a:endParaRPr lang="pt-BR" sz="2000" dirty="0">
              <a:solidFill>
                <a:schemeClr val="bg1"/>
              </a:solidFill>
              <a:latin typeface="Swiss721 Ex BT" panose="020B0605020202020204" pitchFamily="34" charset="0"/>
              <a:cs typeface="Swiss721 Ex BT" panose="020B0605020202020204" pitchFamily="34" charset="0"/>
            </a:endParaRPr>
          </a:p>
          <a:p>
            <a:pPr algn="ctr"/>
            <a:r>
              <a:rPr lang="pt-BR" sz="2000" b="1" dirty="0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Scheffer – </a:t>
            </a:r>
            <a:r>
              <a:rPr lang="pt-BR" sz="2000" b="1" u="sng" dirty="0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Fazenda Três Lagoas ( Sede</a:t>
            </a:r>
            <a:r>
              <a:rPr lang="pt-BR" sz="2000" b="1" dirty="0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)</a:t>
            </a: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Carajás; </a:t>
            </a:r>
            <a:r>
              <a:rPr lang="pt-BR" sz="2000" dirty="0" err="1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Fogliatelli</a:t>
            </a:r>
            <a:r>
              <a:rPr lang="pt-BR" sz="2000" dirty="0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; Iracema; Rafaela;</a:t>
            </a: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Sanga Funda; São Miguel; </a:t>
            </a:r>
            <a:r>
              <a:rPr lang="pt-BR" sz="2000" dirty="0" err="1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Simoneti</a:t>
            </a:r>
            <a:r>
              <a:rPr lang="pt-BR" sz="2000" dirty="0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; Luar do Sertão e Campo Forte</a:t>
            </a:r>
          </a:p>
        </p:txBody>
      </p:sp>
    </p:spTree>
    <p:extLst>
      <p:ext uri="{BB962C8B-B14F-4D97-AF65-F5344CB8AC3E}">
        <p14:creationId xmlns:p14="http://schemas.microsoft.com/office/powerpoint/2010/main" val="3040151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5D368-2904-C545-B0A3-9B5244118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áfico 10">
            <a:extLst>
              <a:ext uri="{FF2B5EF4-FFF2-40B4-BE49-F238E27FC236}">
                <a16:creationId xmlns:a16="http://schemas.microsoft.com/office/drawing/2014/main" id="{41D55E3A-53B5-3BB6-8EF8-0F9ABB7144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580482" y="-1278873"/>
            <a:ext cx="4087085" cy="4066505"/>
          </a:xfrm>
          <a:prstGeom prst="rect">
            <a:avLst/>
          </a:prstGeom>
        </p:spPr>
      </p:pic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4B2FF11D-6668-8D7D-DCB5-B8DBF0520B02}"/>
              </a:ext>
            </a:extLst>
          </p:cNvPr>
          <p:cNvSpPr/>
          <p:nvPr/>
        </p:nvSpPr>
        <p:spPr>
          <a:xfrm>
            <a:off x="700955" y="780585"/>
            <a:ext cx="7446870" cy="702168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1F1F2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AF3657E9-DD6B-39B7-6A31-97F043483647}"/>
              </a:ext>
            </a:extLst>
          </p:cNvPr>
          <p:cNvSpPr txBox="1"/>
          <p:nvPr/>
        </p:nvSpPr>
        <p:spPr>
          <a:xfrm>
            <a:off x="1280818" y="904969"/>
            <a:ext cx="645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0817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Resultados Operacionais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F1F1F2">
                  <a:lumMod val="10000"/>
                </a:srgbClr>
              </a:solidFill>
              <a:effectLst/>
              <a:uLnTx/>
              <a:uFillTx/>
              <a:latin typeface="Swiss721 Ex BT" panose="020B0605020202020204" pitchFamily="34" charset="0"/>
              <a:ea typeface="+mn-ea"/>
              <a:cs typeface="Swiss721 Ex BT" panose="020B0605020202020204" pitchFamily="34" charset="0"/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126A519E-377F-3E6F-4793-B4325D8246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727" y="397791"/>
            <a:ext cx="945314" cy="253965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2C6C2A89-FD54-F885-77AC-1AB4F48336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546433"/>
              </p:ext>
            </p:extLst>
          </p:nvPr>
        </p:nvGraphicFramePr>
        <p:xfrm>
          <a:off x="1028700" y="1715407"/>
          <a:ext cx="6529182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4591">
                  <a:extLst>
                    <a:ext uri="{9D8B030D-6E8A-4147-A177-3AD203B41FA5}">
                      <a16:colId xmlns:a16="http://schemas.microsoft.com/office/drawing/2014/main" val="1601609210"/>
                    </a:ext>
                  </a:extLst>
                </a:gridCol>
                <a:gridCol w="3264591">
                  <a:extLst>
                    <a:ext uri="{9D8B030D-6E8A-4147-A177-3AD203B41FA5}">
                      <a16:colId xmlns:a16="http://schemas.microsoft.com/office/drawing/2014/main" val="35071719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Inicio da Operacionalização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 03 de Março de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798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Volume anual estimado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161.000 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778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Volume recebido até maio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86.266 Kg ( 50% do total)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429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Numero de agendamentos abertos p produtores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250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829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lipse 24">
            <a:extLst>
              <a:ext uri="{FF2B5EF4-FFF2-40B4-BE49-F238E27FC236}">
                <a16:creationId xmlns:a16="http://schemas.microsoft.com/office/drawing/2014/main" id="{7269E4C6-15A2-DF81-5141-1FE79F76E1A0}"/>
              </a:ext>
            </a:extLst>
          </p:cNvPr>
          <p:cNvSpPr/>
          <p:nvPr/>
        </p:nvSpPr>
        <p:spPr>
          <a:xfrm>
            <a:off x="3686247" y="-751487"/>
            <a:ext cx="6646473" cy="664647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1F1F2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2C918F9-FE32-EA81-00AF-9BCA5BE7E99A}"/>
              </a:ext>
            </a:extLst>
          </p:cNvPr>
          <p:cNvSpPr txBox="1"/>
          <p:nvPr/>
        </p:nvSpPr>
        <p:spPr>
          <a:xfrm>
            <a:off x="301443" y="1776590"/>
            <a:ext cx="27479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1F1F2"/>
                </a:solidFill>
                <a:effectLst/>
                <a:uLnTx/>
                <a:uFillTx/>
                <a:latin typeface="Swiss721 Blk BT" panose="020B0904030502020204" pitchFamily="34" charset="0"/>
                <a:ea typeface="+mn-ea"/>
                <a:cs typeface="Swiss721 Blk BT" panose="020B0904030502020204" pitchFamily="34" charset="0"/>
              </a:rPr>
              <a:t>	A operação On </a:t>
            </a:r>
            <a:r>
              <a:rPr kumimoji="0" lang="pt-B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1F1F2"/>
                </a:solidFill>
                <a:effectLst/>
                <a:uLnTx/>
                <a:uFillTx/>
                <a:latin typeface="Swiss721 Blk BT" panose="020B0904030502020204" pitchFamily="34" charset="0"/>
                <a:ea typeface="+mn-ea"/>
                <a:cs typeface="Swiss721 Blk BT" panose="020B0904030502020204" pitchFamily="34" charset="0"/>
              </a:rPr>
              <a:t>Farm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1F1F2"/>
                </a:solidFill>
                <a:effectLst/>
                <a:uLnTx/>
                <a:uFillTx/>
                <a:latin typeface="Swiss721 Blk BT" panose="020B0904030502020204" pitchFamily="34" charset="0"/>
                <a:ea typeface="+mn-ea"/>
                <a:cs typeface="Swiss721 Blk BT" panose="020B0904030502020204" pitchFamily="34" charset="0"/>
              </a:rPr>
              <a:t> apresentou desempenho positivo no período analisado, com resultados acima do previsto em março e estabilidade operacional em abril. Os números reforçam a efetividade da logística reversa e o compromisso com a destinação correta das embalagens vazias.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25B3A2D7-D476-E74A-F991-F7E1FE1EE866}"/>
              </a:ext>
            </a:extLst>
          </p:cNvPr>
          <p:cNvSpPr/>
          <p:nvPr/>
        </p:nvSpPr>
        <p:spPr>
          <a:xfrm>
            <a:off x="-741679" y="810614"/>
            <a:ext cx="3302878" cy="36489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1F1F2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6ECD5FB-32F2-1D15-CAE1-F39019AF8A37}"/>
              </a:ext>
            </a:extLst>
          </p:cNvPr>
          <p:cNvSpPr txBox="1"/>
          <p:nvPr/>
        </p:nvSpPr>
        <p:spPr>
          <a:xfrm>
            <a:off x="0" y="823786"/>
            <a:ext cx="2501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1F1F2"/>
                </a:solidFill>
                <a:effectLst/>
                <a:uLnTx/>
                <a:uFillTx/>
                <a:latin typeface="Swiss721 Ex BT" panose="020B0605020202020204" pitchFamily="34" charset="0"/>
                <a:ea typeface="+mn-ea"/>
                <a:cs typeface="Swiss721 Ex BT" panose="020B0605020202020204" pitchFamily="34" charset="0"/>
              </a:rPr>
              <a:t>Resultados por mês</a:t>
            </a:r>
          </a:p>
        </p:txBody>
      </p:sp>
      <p:graphicFrame>
        <p:nvGraphicFramePr>
          <p:cNvPr id="24" name="Gráfico 23">
            <a:extLst>
              <a:ext uri="{FF2B5EF4-FFF2-40B4-BE49-F238E27FC236}">
                <a16:creationId xmlns:a16="http://schemas.microsoft.com/office/drawing/2014/main" id="{A9B85642-4A16-865F-25F5-01B709C71A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3392533"/>
              </p:ext>
            </p:extLst>
          </p:nvPr>
        </p:nvGraphicFramePr>
        <p:xfrm>
          <a:off x="3895493" y="345424"/>
          <a:ext cx="5299073" cy="4295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Gráfico 2">
            <a:extLst>
              <a:ext uri="{FF2B5EF4-FFF2-40B4-BE49-F238E27FC236}">
                <a16:creationId xmlns:a16="http://schemas.microsoft.com/office/drawing/2014/main" id="{FB697D6F-47CB-B87E-DFCE-6A8C144272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062" y="345424"/>
            <a:ext cx="847578" cy="22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573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áfico 9">
            <a:extLst>
              <a:ext uri="{FF2B5EF4-FFF2-40B4-BE49-F238E27FC236}">
                <a16:creationId xmlns:a16="http://schemas.microsoft.com/office/drawing/2014/main" id="{43A15762-D0B1-F782-8C90-50FABE14EF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47517" y="213082"/>
            <a:ext cx="945314" cy="253965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E274F3C-2321-8A3C-7F65-90C6E5FC0633}"/>
              </a:ext>
            </a:extLst>
          </p:cNvPr>
          <p:cNvSpPr txBox="1"/>
          <p:nvPr/>
        </p:nvSpPr>
        <p:spPr>
          <a:xfrm>
            <a:off x="4022704" y="601009"/>
            <a:ext cx="4519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wiss 721" panose="02000803040000020004" pitchFamily="2" charset="0"/>
                <a:ea typeface="+mn-ea"/>
                <a:cs typeface="Swiss721 Blk BT" panose="020B0904030502020204" pitchFamily="34" charset="0"/>
              </a:rPr>
              <a:t>Impactos Positivos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6A4EF88-8EB0-3DFD-539E-25C66F89A7E4}"/>
              </a:ext>
            </a:extLst>
          </p:cNvPr>
          <p:cNvSpPr txBox="1"/>
          <p:nvPr/>
        </p:nvSpPr>
        <p:spPr>
          <a:xfrm>
            <a:off x="4247517" y="1504412"/>
            <a:ext cx="469738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Ambiental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Destinação correta das embalagens;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Redução de passivos ambientais;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Incentivo às boas práticas no campo.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Operacional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Maior alcance aos produtores;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Redução de deslocamentos até a central;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Agilidade no processo de recebimento.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Institucional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Fortalecimento da parceria entre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Produtores, Sistema Campo Limpo e Órgãos Reguladores.</a:t>
            </a:r>
          </a:p>
        </p:txBody>
      </p:sp>
      <p:pic>
        <p:nvPicPr>
          <p:cNvPr id="2" name="Espaço Reservado para Imagem 5">
            <a:extLst>
              <a:ext uri="{FF2B5EF4-FFF2-40B4-BE49-F238E27FC236}">
                <a16:creationId xmlns:a16="http://schemas.microsoft.com/office/drawing/2014/main" id="{158C3952-411E-86AD-088F-8AD75187564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8" b="12748"/>
          <a:stretch/>
        </p:blipFill>
        <p:spPr>
          <a:xfrm>
            <a:off x="0" y="0"/>
            <a:ext cx="388143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868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85EE7-2F41-CD4E-B68B-6E50BA097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F4E60981-224D-67EC-5659-50F4D27A3F7E}"/>
              </a:ext>
            </a:extLst>
          </p:cNvPr>
          <p:cNvSpPr/>
          <p:nvPr/>
        </p:nvSpPr>
        <p:spPr>
          <a:xfrm>
            <a:off x="0" y="4305782"/>
            <a:ext cx="9144000" cy="837718"/>
          </a:xfrm>
          <a:prstGeom prst="rect">
            <a:avLst/>
          </a:prstGeom>
          <a:solidFill>
            <a:srgbClr val="0081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1F1F2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6B46900-C9A7-7798-6F14-9EEE2C14D004}"/>
              </a:ext>
            </a:extLst>
          </p:cNvPr>
          <p:cNvSpPr txBox="1"/>
          <p:nvPr/>
        </p:nvSpPr>
        <p:spPr>
          <a:xfrm>
            <a:off x="1654310" y="293940"/>
            <a:ext cx="7180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Fotos do Projeto – </a:t>
            </a:r>
            <a:r>
              <a:rPr kumimoji="0" lang="pt-B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On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 </a:t>
            </a:r>
            <a:r>
              <a:rPr kumimoji="0" lang="pt-B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Farm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 Scheffer 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80C6A073-4218-8B52-1B5F-833942B3EF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7727" y="397791"/>
            <a:ext cx="945314" cy="25396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66AF85B-E200-0D2E-876F-E9DE42E6E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2" y="910693"/>
            <a:ext cx="4320000" cy="3240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A96FD12-421A-1D54-B85C-5E60FAA5B7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278" y="910693"/>
            <a:ext cx="432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325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388A9-0632-0D8A-B2B3-831BB3A4B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6B2FCFC8-3283-D86D-BB20-5AAAC53D0141}"/>
              </a:ext>
            </a:extLst>
          </p:cNvPr>
          <p:cNvSpPr/>
          <p:nvPr/>
        </p:nvSpPr>
        <p:spPr>
          <a:xfrm>
            <a:off x="0" y="4305782"/>
            <a:ext cx="9144000" cy="837718"/>
          </a:xfrm>
          <a:prstGeom prst="rect">
            <a:avLst/>
          </a:prstGeom>
          <a:solidFill>
            <a:srgbClr val="0081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1F1F2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B7ABB45-5AD4-F4FB-26B3-D4548B6489D8}"/>
              </a:ext>
            </a:extLst>
          </p:cNvPr>
          <p:cNvSpPr txBox="1"/>
          <p:nvPr/>
        </p:nvSpPr>
        <p:spPr>
          <a:xfrm>
            <a:off x="1654310" y="293940"/>
            <a:ext cx="7180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Fotos do Projeto – </a:t>
            </a:r>
            <a:r>
              <a:rPr kumimoji="0" lang="pt-B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On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 </a:t>
            </a:r>
            <a:r>
              <a:rPr kumimoji="0" lang="pt-B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Farm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 Scheffer 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1BDA7086-33AB-AC1F-3089-64884EB449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7727" y="397791"/>
            <a:ext cx="945314" cy="25396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C401988-E2BC-9BAC-DE2A-5B5896914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93" y="962618"/>
            <a:ext cx="4320000" cy="3240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EFD8FE1-B623-D65B-BD98-0FB62DBD4C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93" y="962618"/>
            <a:ext cx="432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884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3D7C835-89A9-BE79-3295-E50A69A41FF7}"/>
              </a:ext>
            </a:extLst>
          </p:cNvPr>
          <p:cNvSpPr txBox="1"/>
          <p:nvPr/>
        </p:nvSpPr>
        <p:spPr>
          <a:xfrm>
            <a:off x="1533600" y="1881114"/>
            <a:ext cx="6091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inpEV | Projeto </a:t>
            </a:r>
            <a:r>
              <a:rPr lang="pt-BR" sz="2000" b="1" dirty="0" err="1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On</a:t>
            </a:r>
            <a:r>
              <a:rPr lang="pt-BR" sz="2000" b="1" dirty="0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 </a:t>
            </a:r>
            <a:r>
              <a:rPr lang="pt-BR" sz="2000" b="1" dirty="0" err="1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Farm</a:t>
            </a:r>
            <a:endParaRPr lang="pt-BR" sz="2000" b="1" dirty="0">
              <a:solidFill>
                <a:schemeClr val="bg1"/>
              </a:solidFill>
              <a:latin typeface="Swiss721 Ex BT" panose="020B0605020202020204" pitchFamily="34" charset="0"/>
              <a:cs typeface="Swiss721 Ex BT" panose="020B0605020202020204" pitchFamily="34" charset="0"/>
            </a:endParaRPr>
          </a:p>
          <a:p>
            <a:pPr algn="ctr"/>
            <a:endParaRPr lang="pt-BR" sz="2000" b="1" dirty="0">
              <a:solidFill>
                <a:schemeClr val="bg1"/>
              </a:solidFill>
              <a:latin typeface="Swiss721 Ex BT" panose="020B0605020202020204" pitchFamily="34" charset="0"/>
              <a:cs typeface="Swiss721 Ex BT" panose="020B0605020202020204" pitchFamily="34" charset="0"/>
            </a:endParaRPr>
          </a:p>
          <a:p>
            <a:pPr algn="ctr"/>
            <a:r>
              <a:rPr lang="pt-BR" sz="2000" b="1" dirty="0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Amaggi  – Fazenda Nova ( Sede)</a:t>
            </a: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Swiss721 Ex BT" panose="020B0605020202020204" pitchFamily="34" charset="0"/>
                <a:cs typeface="Swiss721 Ex BT" panose="020B0605020202020204" pitchFamily="34" charset="0"/>
              </a:rPr>
              <a:t>Primavera e Independência </a:t>
            </a:r>
          </a:p>
        </p:txBody>
      </p:sp>
    </p:spTree>
    <p:extLst>
      <p:ext uri="{BB962C8B-B14F-4D97-AF65-F5344CB8AC3E}">
        <p14:creationId xmlns:p14="http://schemas.microsoft.com/office/powerpoint/2010/main" val="818597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EF51A-5B81-B501-157B-717E6C51F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áfico 10">
            <a:extLst>
              <a:ext uri="{FF2B5EF4-FFF2-40B4-BE49-F238E27FC236}">
                <a16:creationId xmlns:a16="http://schemas.microsoft.com/office/drawing/2014/main" id="{4052FB24-B45D-1E86-BB65-34C4F49EFE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580482" y="-1278873"/>
            <a:ext cx="4087085" cy="4066505"/>
          </a:xfrm>
          <a:prstGeom prst="rect">
            <a:avLst/>
          </a:prstGeom>
        </p:spPr>
      </p:pic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75F877D2-44AB-7D79-7C76-FA724EA14747}"/>
              </a:ext>
            </a:extLst>
          </p:cNvPr>
          <p:cNvSpPr/>
          <p:nvPr/>
        </p:nvSpPr>
        <p:spPr>
          <a:xfrm>
            <a:off x="700955" y="780585"/>
            <a:ext cx="7446870" cy="702168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1F1F2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0E63F9B7-0F18-2AD2-1F69-C64808D0C7FF}"/>
              </a:ext>
            </a:extLst>
          </p:cNvPr>
          <p:cNvSpPr txBox="1"/>
          <p:nvPr/>
        </p:nvSpPr>
        <p:spPr>
          <a:xfrm>
            <a:off x="1280818" y="904969"/>
            <a:ext cx="645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0817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Resultados Operacionais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F1F1F2">
                  <a:lumMod val="10000"/>
                </a:srgbClr>
              </a:solidFill>
              <a:effectLst/>
              <a:uLnTx/>
              <a:uFillTx/>
              <a:latin typeface="Swiss721 Ex BT" panose="020B0605020202020204" pitchFamily="34" charset="0"/>
              <a:ea typeface="+mn-ea"/>
              <a:cs typeface="Swiss721 Ex BT" panose="020B0605020202020204" pitchFamily="34" charset="0"/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EF8B8C2-AADC-F5CA-66EA-D931F374CE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727" y="397791"/>
            <a:ext cx="945314" cy="253965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BED47367-9111-8BAB-E356-A26F82937D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124817"/>
              </p:ext>
            </p:extLst>
          </p:nvPr>
        </p:nvGraphicFramePr>
        <p:xfrm>
          <a:off x="1028699" y="1715407"/>
          <a:ext cx="6710246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7987">
                  <a:extLst>
                    <a:ext uri="{9D8B030D-6E8A-4147-A177-3AD203B41FA5}">
                      <a16:colId xmlns:a16="http://schemas.microsoft.com/office/drawing/2014/main" val="1601609210"/>
                    </a:ext>
                  </a:extLst>
                </a:gridCol>
                <a:gridCol w="3232259">
                  <a:extLst>
                    <a:ext uri="{9D8B030D-6E8A-4147-A177-3AD203B41FA5}">
                      <a16:colId xmlns:a16="http://schemas.microsoft.com/office/drawing/2014/main" val="35071719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Inicio da Operacionalização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 30 de Março de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798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Volume anual estimado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134.000 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778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Volume recebido até maio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25.560 Kg ( 19 % do total)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429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Numero de agendamentos abertos p produtores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250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5670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E52A1-5EE8-6CEC-4838-427937FF0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lipse 24">
            <a:extLst>
              <a:ext uri="{FF2B5EF4-FFF2-40B4-BE49-F238E27FC236}">
                <a16:creationId xmlns:a16="http://schemas.microsoft.com/office/drawing/2014/main" id="{F6CE4482-1F8F-293F-D9CC-6DEB5F42299B}"/>
              </a:ext>
            </a:extLst>
          </p:cNvPr>
          <p:cNvSpPr/>
          <p:nvPr/>
        </p:nvSpPr>
        <p:spPr>
          <a:xfrm>
            <a:off x="3686247" y="-751487"/>
            <a:ext cx="6646473" cy="664647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1F1F2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D7F47BE-F6DA-27F5-FB11-805970A31DD0}"/>
              </a:ext>
            </a:extLst>
          </p:cNvPr>
          <p:cNvSpPr txBox="1"/>
          <p:nvPr/>
        </p:nvSpPr>
        <p:spPr>
          <a:xfrm>
            <a:off x="301443" y="1776590"/>
            <a:ext cx="27479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1F1F2"/>
                </a:solidFill>
                <a:effectLst/>
                <a:uLnTx/>
                <a:uFillTx/>
                <a:latin typeface="Swiss721 Blk BT" panose="020B0904030502020204" pitchFamily="34" charset="0"/>
                <a:ea typeface="+mn-ea"/>
                <a:cs typeface="Swiss721 Blk BT" panose="020B0904030502020204" pitchFamily="34" charset="0"/>
              </a:rPr>
              <a:t>	A operação On </a:t>
            </a:r>
            <a:r>
              <a:rPr kumimoji="0" lang="pt-B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1F1F2"/>
                </a:solidFill>
                <a:effectLst/>
                <a:uLnTx/>
                <a:uFillTx/>
                <a:latin typeface="Swiss721 Blk BT" panose="020B0904030502020204" pitchFamily="34" charset="0"/>
                <a:ea typeface="+mn-ea"/>
                <a:cs typeface="Swiss721 Blk BT" panose="020B0904030502020204" pitchFamily="34" charset="0"/>
              </a:rPr>
              <a:t>Farm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1F1F2"/>
                </a:solidFill>
                <a:effectLst/>
                <a:uLnTx/>
                <a:uFillTx/>
                <a:latin typeface="Swiss721 Blk BT" panose="020B0904030502020204" pitchFamily="34" charset="0"/>
                <a:ea typeface="+mn-ea"/>
                <a:cs typeface="Swiss721 Blk BT" panose="020B0904030502020204" pitchFamily="34" charset="0"/>
              </a:rPr>
              <a:t> cresce gradativamente. Evidenciando a constante evolução da absorção da nova rotina na fazenda e adaptabilidade da operação.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7BD67CC6-D4DE-50D1-D6F1-30A046E87172}"/>
              </a:ext>
            </a:extLst>
          </p:cNvPr>
          <p:cNvSpPr/>
          <p:nvPr/>
        </p:nvSpPr>
        <p:spPr>
          <a:xfrm>
            <a:off x="-741679" y="810614"/>
            <a:ext cx="3302878" cy="36489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1F1F2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9B2C740-12AC-D103-3028-9EEEF7EEBB6A}"/>
              </a:ext>
            </a:extLst>
          </p:cNvPr>
          <p:cNvSpPr txBox="1"/>
          <p:nvPr/>
        </p:nvSpPr>
        <p:spPr>
          <a:xfrm>
            <a:off x="0" y="823786"/>
            <a:ext cx="2501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1F1F2"/>
                </a:solidFill>
                <a:effectLst/>
                <a:uLnTx/>
                <a:uFillTx/>
                <a:latin typeface="Swiss721 Ex BT" panose="020B0605020202020204" pitchFamily="34" charset="0"/>
                <a:ea typeface="+mn-ea"/>
                <a:cs typeface="Swiss721 Ex BT" panose="020B0605020202020204" pitchFamily="34" charset="0"/>
              </a:rPr>
              <a:t>Resultados por mês</a:t>
            </a:r>
          </a:p>
        </p:txBody>
      </p:sp>
      <p:graphicFrame>
        <p:nvGraphicFramePr>
          <p:cNvPr id="24" name="Gráfico 23">
            <a:extLst>
              <a:ext uri="{FF2B5EF4-FFF2-40B4-BE49-F238E27FC236}">
                <a16:creationId xmlns:a16="http://schemas.microsoft.com/office/drawing/2014/main" id="{5DA674B9-AB91-25DC-DF9C-54AF666199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2205703"/>
              </p:ext>
            </p:extLst>
          </p:nvPr>
        </p:nvGraphicFramePr>
        <p:xfrm>
          <a:off x="3895493" y="345424"/>
          <a:ext cx="5299073" cy="4295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Gráfico 2">
            <a:extLst>
              <a:ext uri="{FF2B5EF4-FFF2-40B4-BE49-F238E27FC236}">
                <a16:creationId xmlns:a16="http://schemas.microsoft.com/office/drawing/2014/main" id="{9ED9D347-2232-491A-B206-13FCC3E84A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062" y="345424"/>
            <a:ext cx="847578" cy="22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87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61CB3-9D11-3A65-576C-7F6072D70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E2B4B7E2-23E3-BCBD-FA25-167E85F536B7}"/>
              </a:ext>
            </a:extLst>
          </p:cNvPr>
          <p:cNvSpPr/>
          <p:nvPr/>
        </p:nvSpPr>
        <p:spPr>
          <a:xfrm>
            <a:off x="0" y="4305782"/>
            <a:ext cx="9144000" cy="837718"/>
          </a:xfrm>
          <a:prstGeom prst="rect">
            <a:avLst/>
          </a:prstGeom>
          <a:solidFill>
            <a:srgbClr val="0081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1F1F2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F7FC13C-4F25-2016-08F0-2BF200CAB03F}"/>
              </a:ext>
            </a:extLst>
          </p:cNvPr>
          <p:cNvSpPr txBox="1"/>
          <p:nvPr/>
        </p:nvSpPr>
        <p:spPr>
          <a:xfrm>
            <a:off x="1654310" y="293940"/>
            <a:ext cx="7180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Fotos do Projeto – </a:t>
            </a:r>
            <a:r>
              <a:rPr kumimoji="0" lang="pt-B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On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 </a:t>
            </a:r>
            <a:r>
              <a:rPr kumimoji="0" lang="pt-B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Farm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 Amaggi 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7344F471-C8A3-4BF3-1965-502BCC8F39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7727" y="397791"/>
            <a:ext cx="945314" cy="25396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E87462D-DC8C-92D7-E657-17BDD15C8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200" y="852919"/>
            <a:ext cx="4320000" cy="3240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FE3B639A-F278-D038-7D7B-C0F146CD5B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00" y="852919"/>
            <a:ext cx="432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19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6BEFF-99E6-BBF2-0667-808A22189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B9A3AFBB-B628-C786-8779-B1F9D3EE59BD}"/>
              </a:ext>
            </a:extLst>
          </p:cNvPr>
          <p:cNvSpPr/>
          <p:nvPr/>
        </p:nvSpPr>
        <p:spPr>
          <a:xfrm>
            <a:off x="4224020" y="1539240"/>
            <a:ext cx="3433445" cy="754059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2B87A6"/>
              </a:solidFill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1F7E2D8C-C0F2-21BF-DB7E-F8EEE048CD20}"/>
              </a:ext>
            </a:extLst>
          </p:cNvPr>
          <p:cNvSpPr/>
          <p:nvPr/>
        </p:nvSpPr>
        <p:spPr>
          <a:xfrm>
            <a:off x="4224020" y="2512229"/>
            <a:ext cx="3433445" cy="754059"/>
          </a:xfrm>
          <a:prstGeom prst="roundRect">
            <a:avLst>
              <a:gd name="adj" fmla="val 50000"/>
            </a:avLst>
          </a:prstGeom>
          <a:solidFill>
            <a:srgbClr val="2B87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A0F9893D-F113-015F-CA27-31B3A5E7C1CF}"/>
              </a:ext>
            </a:extLst>
          </p:cNvPr>
          <p:cNvSpPr/>
          <p:nvPr/>
        </p:nvSpPr>
        <p:spPr>
          <a:xfrm>
            <a:off x="4224020" y="3485218"/>
            <a:ext cx="3433445" cy="754059"/>
          </a:xfrm>
          <a:prstGeom prst="roundRect">
            <a:avLst>
              <a:gd name="adj" fmla="val 50000"/>
            </a:avLst>
          </a:prstGeom>
          <a:solidFill>
            <a:srgbClr val="F370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FB58F25-3CA9-AEBC-F8E5-6D87718BA215}"/>
              </a:ext>
            </a:extLst>
          </p:cNvPr>
          <p:cNvSpPr txBox="1"/>
          <p:nvPr/>
        </p:nvSpPr>
        <p:spPr>
          <a:xfrm>
            <a:off x="4435200" y="1657150"/>
            <a:ext cx="2988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accent1"/>
                </a:solidFill>
                <a:latin typeface="Swiss721 Hv BT" panose="020B0804020202020204" pitchFamily="34" charset="0"/>
                <a:cs typeface="Swiss721 Hv BT" panose="020B0804020202020204" pitchFamily="34" charset="0"/>
              </a:rPr>
              <a:t>Contexto do Desafio: O Cenário Atual no Agronegócio Brasileiro</a:t>
            </a:r>
            <a:endParaRPr lang="pt-BR" sz="1400" b="1" dirty="0">
              <a:solidFill>
                <a:schemeClr val="bg1">
                  <a:lumMod val="10000"/>
                </a:schemeClr>
              </a:solidFill>
              <a:latin typeface="Swiss721 Hv BT" panose="020B0804020202020204" pitchFamily="34" charset="0"/>
              <a:cs typeface="Swiss721 Hv BT" panose="020B080402020202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9CA3DF6-04F3-5D05-8728-3B7FAE16BD57}"/>
              </a:ext>
            </a:extLst>
          </p:cNvPr>
          <p:cNvSpPr txBox="1"/>
          <p:nvPr/>
        </p:nvSpPr>
        <p:spPr>
          <a:xfrm>
            <a:off x="4435200" y="2621522"/>
            <a:ext cx="2988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wiss721 Hv BT" panose="020B0804020202020204" pitchFamily="34" charset="0"/>
                <a:cs typeface="Swiss721 Hv BT" panose="020B0804020202020204" pitchFamily="34" charset="0"/>
              </a:rPr>
              <a:t>A Solução On Farm: </a:t>
            </a:r>
          </a:p>
          <a:p>
            <a:r>
              <a:rPr lang="pt-BR" sz="1400" b="1" dirty="0">
                <a:solidFill>
                  <a:schemeClr val="bg1"/>
                </a:solidFill>
                <a:latin typeface="Swiss721 Hv BT" panose="020B0804020202020204" pitchFamily="34" charset="0"/>
                <a:cs typeface="Swiss721 Hv BT" panose="020B0804020202020204" pitchFamily="34" charset="0"/>
              </a:rPr>
              <a:t>O Que É e Como Funciona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C5C3B9A9-F6AE-864C-B72E-7105F6E00498}"/>
              </a:ext>
            </a:extLst>
          </p:cNvPr>
          <p:cNvSpPr txBox="1"/>
          <p:nvPr/>
        </p:nvSpPr>
        <p:spPr>
          <a:xfrm>
            <a:off x="4555649" y="3585720"/>
            <a:ext cx="2868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Swiss721 Hv BT" panose="020B0804020202020204" pitchFamily="34" charset="0"/>
                <a:cs typeface="Swiss721 Hv BT" panose="020B0804020202020204" pitchFamily="34" charset="0"/>
              </a:rPr>
              <a:t>Resultados e Benefícios Estratégicos</a:t>
            </a:r>
          </a:p>
        </p:txBody>
      </p:sp>
      <p:sp>
        <p:nvSpPr>
          <p:cNvPr id="15" name="Espaço Reservado para Imagem 14">
            <a:extLst>
              <a:ext uri="{FF2B5EF4-FFF2-40B4-BE49-F238E27FC236}">
                <a16:creationId xmlns:a16="http://schemas.microsoft.com/office/drawing/2014/main" id="{57D9D1DC-157F-26FA-C018-78A69BC674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57465" y="1539240"/>
            <a:ext cx="755650" cy="755650"/>
          </a:xfrm>
          <a:ln w="19050">
            <a:solidFill>
              <a:srgbClr val="009D96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22" name="Espaço Reservado para Imagem 21">
            <a:extLst>
              <a:ext uri="{FF2B5EF4-FFF2-40B4-BE49-F238E27FC236}">
                <a16:creationId xmlns:a16="http://schemas.microsoft.com/office/drawing/2014/main" id="{45371932-41F6-E0DD-FC7A-0E927870BDB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57465" y="2510638"/>
            <a:ext cx="755650" cy="755650"/>
          </a:xfrm>
          <a:ln w="19050">
            <a:solidFill>
              <a:srgbClr val="009D96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23" name="Espaço Reservado para Imagem 22">
            <a:extLst>
              <a:ext uri="{FF2B5EF4-FFF2-40B4-BE49-F238E27FC236}">
                <a16:creationId xmlns:a16="http://schemas.microsoft.com/office/drawing/2014/main" id="{9C74DE2D-CE54-5CF9-0A53-7AA066C7E6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57465" y="3482036"/>
            <a:ext cx="755650" cy="755650"/>
          </a:xfrm>
          <a:ln w="19050">
            <a:solidFill>
              <a:srgbClr val="009D96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F7BF9B1-2515-0F23-8CAB-F1A1E9D07717}"/>
              </a:ext>
            </a:extLst>
          </p:cNvPr>
          <p:cNvSpPr txBox="1"/>
          <p:nvPr/>
        </p:nvSpPr>
        <p:spPr>
          <a:xfrm>
            <a:off x="720432" y="1103152"/>
            <a:ext cx="27479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accent1"/>
                </a:solidFill>
                <a:latin typeface="Swiss721 Blk BT" panose="020B0904030502020204" pitchFamily="34" charset="0"/>
                <a:cs typeface="Swiss721 Blk BT" panose="020B0904030502020204" pitchFamily="34" charset="0"/>
              </a:rPr>
              <a:t>ON FARM</a:t>
            </a:r>
          </a:p>
          <a:p>
            <a:r>
              <a:rPr lang="pt-BR" sz="3200" b="1" dirty="0">
                <a:solidFill>
                  <a:schemeClr val="accent1"/>
                </a:solidFill>
                <a:latin typeface="Swiss721 Blk BT" panose="020B0904030502020204" pitchFamily="34" charset="0"/>
                <a:cs typeface="Swiss721 Blk BT" panose="020B0904030502020204" pitchFamily="34" charset="0"/>
              </a:rPr>
              <a:t>Projeto </a:t>
            </a:r>
            <a:r>
              <a:rPr lang="pt-BR" sz="3200" b="1" dirty="0" err="1">
                <a:solidFill>
                  <a:schemeClr val="accent1"/>
                </a:solidFill>
                <a:latin typeface="Swiss721 Blk BT" panose="020B0904030502020204" pitchFamily="34" charset="0"/>
                <a:cs typeface="Swiss721 Blk BT" panose="020B0904030502020204" pitchFamily="34" charset="0"/>
              </a:rPr>
              <a:t>inpEV</a:t>
            </a:r>
            <a:endParaRPr lang="pt-BR" sz="3200" b="1" dirty="0">
              <a:solidFill>
                <a:schemeClr val="accent1"/>
              </a:solidFill>
              <a:latin typeface="Swiss721 Blk BT" panose="020B0904030502020204" pitchFamily="34" charset="0"/>
              <a:cs typeface="Swiss721 Blk BT" panose="020B0904030502020204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A1063E33-C02E-2E1A-52EA-8B87F3B7B4B3}"/>
              </a:ext>
            </a:extLst>
          </p:cNvPr>
          <p:cNvSpPr txBox="1"/>
          <p:nvPr/>
        </p:nvSpPr>
        <p:spPr>
          <a:xfrm>
            <a:off x="858301" y="2269168"/>
            <a:ext cx="31323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Operação direta nas fazendas: Recebimento, segregação, processamento, estocagem e expedição 'In Loco'.</a:t>
            </a:r>
          </a:p>
          <a:p>
            <a:endParaRPr lang="pt-BR" sz="1600" b="1" dirty="0">
              <a:solidFill>
                <a:schemeClr val="bg1">
                  <a:lumMod val="10000"/>
                </a:schemeClr>
              </a:solidFill>
              <a:latin typeface="Swiss721 Lt BT" panose="020B0403020202020204" pitchFamily="34" charset="0"/>
              <a:cs typeface="Swiss721 Lt BT" panose="020B0403020202020204" pitchFamily="34" charset="0"/>
            </a:endParaRPr>
          </a:p>
          <a:p>
            <a:r>
              <a:rPr lang="pt-BR" sz="1600" b="1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Parceria Estratégica com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Amaggi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Scheffer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0F7D2965-A933-93D2-1442-7D82452E03E3}"/>
              </a:ext>
            </a:extLst>
          </p:cNvPr>
          <p:cNvSpPr txBox="1"/>
          <p:nvPr/>
        </p:nvSpPr>
        <p:spPr>
          <a:xfrm>
            <a:off x="4555649" y="2565296"/>
            <a:ext cx="833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600" dirty="0">
              <a:solidFill>
                <a:srgbClr val="FFFFFF"/>
              </a:solidFill>
              <a:latin typeface="Swiss721 Blk BT" panose="020B0904030502020204" pitchFamily="34" charset="0"/>
              <a:cs typeface="Swiss721 Blk BT" panose="020B0904030502020204" pitchFamily="34" charset="0"/>
            </a:endParaRP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6C31AE5-740F-96A2-4B0D-4166D1CD6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7727" y="397791"/>
            <a:ext cx="945314" cy="253965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80E30C0A-86B0-1986-45A7-A1AEE17ED7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703018" y="1574269"/>
            <a:ext cx="684000" cy="684000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906F5CBA-0096-C199-B525-933ACCFD893B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671690" y="2550896"/>
            <a:ext cx="720000" cy="72000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2FFFE98C-561C-D0A2-A55B-B1CA859253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690839" y="3503141"/>
            <a:ext cx="720000" cy="720000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9FDF4B6A-CBDF-19D8-A1DE-16A93383567A}"/>
              </a:ext>
            </a:extLst>
          </p:cNvPr>
          <p:cNvGrpSpPr/>
          <p:nvPr/>
        </p:nvGrpSpPr>
        <p:grpSpPr>
          <a:xfrm>
            <a:off x="6410865" y="397791"/>
            <a:ext cx="2501117" cy="364898"/>
            <a:chOff x="1864516" y="352770"/>
            <a:chExt cx="2501117" cy="364898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F06AF9EE-B9DB-CF93-4737-B3DBD2D11BFF}"/>
                </a:ext>
              </a:extLst>
            </p:cNvPr>
            <p:cNvSpPr/>
            <p:nvPr/>
          </p:nvSpPr>
          <p:spPr>
            <a:xfrm>
              <a:off x="1864516" y="352770"/>
              <a:ext cx="2501117" cy="364898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507BB282-ACDD-F7A9-F4CA-E668ECE801F8}"/>
                </a:ext>
              </a:extLst>
            </p:cNvPr>
            <p:cNvSpPr txBox="1"/>
            <p:nvPr/>
          </p:nvSpPr>
          <p:spPr>
            <a:xfrm>
              <a:off x="1963685" y="401787"/>
              <a:ext cx="2284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>
                  <a:solidFill>
                    <a:schemeClr val="bg1">
                      <a:lumMod val="10000"/>
                    </a:schemeClr>
                  </a:solidFill>
                  <a:latin typeface="Swiss721 Ex BT" panose="020B0605020202020204" pitchFamily="34" charset="0"/>
                  <a:cs typeface="Swiss721 Ex BT" panose="020B0605020202020204" pitchFamily="34" charset="0"/>
                </a:rPr>
                <a:t>inpEV | Projeto On Farm</a:t>
              </a:r>
            </a:p>
          </p:txBody>
        </p:sp>
      </p:grp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F7BCB23F-E395-9964-B919-35A68F1892EA}"/>
              </a:ext>
            </a:extLst>
          </p:cNvPr>
          <p:cNvCxnSpPr>
            <a:cxnSpLocks/>
          </p:cNvCxnSpPr>
          <p:nvPr/>
        </p:nvCxnSpPr>
        <p:spPr>
          <a:xfrm flipH="1">
            <a:off x="1611775" y="566131"/>
            <a:ext cx="46810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4254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9CA8A-2EA3-096A-6E2B-4092CE928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E09B1761-854D-1F3A-CC43-920E85263B61}"/>
              </a:ext>
            </a:extLst>
          </p:cNvPr>
          <p:cNvSpPr/>
          <p:nvPr/>
        </p:nvSpPr>
        <p:spPr>
          <a:xfrm>
            <a:off x="0" y="4305782"/>
            <a:ext cx="9144000" cy="837718"/>
          </a:xfrm>
          <a:prstGeom prst="rect">
            <a:avLst/>
          </a:prstGeom>
          <a:solidFill>
            <a:srgbClr val="0081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1F1F2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F03DC50-A44B-A562-8BF3-D3C3BE417412}"/>
              </a:ext>
            </a:extLst>
          </p:cNvPr>
          <p:cNvSpPr txBox="1"/>
          <p:nvPr/>
        </p:nvSpPr>
        <p:spPr>
          <a:xfrm>
            <a:off x="1654310" y="293940"/>
            <a:ext cx="7180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Fotos do Projeto – </a:t>
            </a:r>
            <a:r>
              <a:rPr kumimoji="0" lang="pt-B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On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 </a:t>
            </a:r>
            <a:r>
              <a:rPr kumimoji="0" lang="pt-B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Farm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4552"/>
                </a:solidFill>
                <a:effectLst/>
                <a:uLnTx/>
                <a:uFillTx/>
                <a:latin typeface="Swis721 BT " panose="020B0704020202020204" pitchFamily="34" charset="0"/>
                <a:ea typeface="+mn-ea"/>
                <a:cs typeface="Swiss721 Blk BT" panose="020B0904030502020204" pitchFamily="34" charset="0"/>
              </a:rPr>
              <a:t> Amaggi 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E87D9B6A-2F1A-D00B-9ED2-2328B40281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7727" y="397791"/>
            <a:ext cx="945314" cy="25396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250B18A-EAE1-A261-DF43-65E086EF0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960897"/>
            <a:ext cx="4320000" cy="3240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CB41A54-BB65-E94C-9B28-4B835CA654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01" y="960897"/>
            <a:ext cx="432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598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EAAAF-6DBD-88C9-A414-5FC8A2372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17A961A1-8439-357D-8D0C-63C6F17D3C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61CA4B8-418A-BB2D-61D7-DB26240DB2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3997" cy="5143499"/>
          </a:xfrm>
          <a:prstGeom prst="rect">
            <a:avLst/>
          </a:prstGeom>
        </p:spPr>
      </p:pic>
      <p:pic>
        <p:nvPicPr>
          <p:cNvPr id="26" name="Gráfico 25">
            <a:extLst>
              <a:ext uri="{FF2B5EF4-FFF2-40B4-BE49-F238E27FC236}">
                <a16:creationId xmlns:a16="http://schemas.microsoft.com/office/drawing/2014/main" id="{D76ADB84-42F7-542D-1646-B46A4E2F53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68369" y="4666465"/>
            <a:ext cx="1183753" cy="318023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03BD54C4-8FD9-DCEF-54FC-DE6DA5097D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19374" y="-2168371"/>
            <a:ext cx="3905250" cy="4019550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7D8CF121-B2C4-39CF-9D06-9B3663F05413}"/>
              </a:ext>
            </a:extLst>
          </p:cNvPr>
          <p:cNvGrpSpPr/>
          <p:nvPr/>
        </p:nvGrpSpPr>
        <p:grpSpPr>
          <a:xfrm>
            <a:off x="631682" y="1626771"/>
            <a:ext cx="4421782" cy="2441948"/>
            <a:chOff x="596618" y="2108453"/>
            <a:chExt cx="4421782" cy="2441948"/>
          </a:xfrm>
        </p:grpSpPr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id="{665E891B-10B6-C674-99BE-DEC6D8A4C515}"/>
                </a:ext>
              </a:extLst>
            </p:cNvPr>
            <p:cNvSpPr/>
            <p:nvPr/>
          </p:nvSpPr>
          <p:spPr>
            <a:xfrm>
              <a:off x="596618" y="2108453"/>
              <a:ext cx="4421782" cy="2441948"/>
            </a:xfrm>
            <a:prstGeom prst="roundRect">
              <a:avLst>
                <a:gd name="adj" fmla="val 15418"/>
              </a:avLst>
            </a:prstGeom>
            <a:solidFill>
              <a:srgbClr val="0081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342EF618-0AB2-3451-89E9-861C142C6329}"/>
                </a:ext>
              </a:extLst>
            </p:cNvPr>
            <p:cNvSpPr txBox="1"/>
            <p:nvPr/>
          </p:nvSpPr>
          <p:spPr>
            <a:xfrm>
              <a:off x="614036" y="2255808"/>
              <a:ext cx="4231564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dirty="0">
                  <a:solidFill>
                    <a:schemeClr val="bg1"/>
                  </a:solidFill>
                  <a:latin typeface="Swiss721 Blk BT" panose="020B0904030502020204" pitchFamily="34" charset="0"/>
                  <a:cs typeface="Swiss721 Blk BT" panose="020B0904030502020204" pitchFamily="34" charset="0"/>
                </a:rPr>
                <a:t>Cronograma de implantação &amp; Autorizações  &amp; volumes de safra;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t-BR" sz="1600" dirty="0">
                <a:solidFill>
                  <a:schemeClr val="bg1"/>
                </a:solidFill>
                <a:latin typeface="Swiss721 Blk BT" panose="020B0904030502020204" pitchFamily="34" charset="0"/>
                <a:cs typeface="Swiss721 Blk BT" panose="020B09040305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dirty="0">
                  <a:solidFill>
                    <a:schemeClr val="bg1"/>
                  </a:solidFill>
                  <a:latin typeface="Swiss721 Blk BT" panose="020B0904030502020204" pitchFamily="34" charset="0"/>
                  <a:cs typeface="Swiss721 Blk BT" panose="020B0904030502020204" pitchFamily="34" charset="0"/>
                </a:rPr>
                <a:t>Desafios de RH;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t-BR" sz="1600" dirty="0">
                <a:solidFill>
                  <a:schemeClr val="bg1"/>
                </a:solidFill>
                <a:latin typeface="Swiss721 Blk BT" panose="020B0904030502020204" pitchFamily="34" charset="0"/>
                <a:cs typeface="Swiss721 Blk BT" panose="020B09040305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dirty="0">
                  <a:solidFill>
                    <a:schemeClr val="bg1"/>
                  </a:solidFill>
                  <a:latin typeface="Swiss721 Blk BT" panose="020B0904030502020204" pitchFamily="34" charset="0"/>
                  <a:cs typeface="Swiss721 Blk BT" panose="020B0904030502020204" pitchFamily="34" charset="0"/>
                </a:rPr>
                <a:t>Alinhamentos de rotina;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t-BR" sz="1600" dirty="0">
                <a:solidFill>
                  <a:schemeClr val="bg1"/>
                </a:solidFill>
                <a:latin typeface="Swiss721 Blk BT" panose="020B0904030502020204" pitchFamily="34" charset="0"/>
                <a:cs typeface="Swiss721 Blk BT" panose="020B09040305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dirty="0">
                  <a:solidFill>
                    <a:schemeClr val="bg1"/>
                  </a:solidFill>
                  <a:latin typeface="Swiss721 Blk BT" panose="020B0904030502020204" pitchFamily="34" charset="0"/>
                  <a:cs typeface="Swiss721 Blk BT" panose="020B0904030502020204" pitchFamily="34" charset="0"/>
                </a:rPr>
                <a:t>Controles de recebimento / estoques;</a:t>
              </a:r>
            </a:p>
          </p:txBody>
        </p:sp>
      </p:grp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8556488-7FAA-55B9-6909-C7137BFBB46B}"/>
              </a:ext>
            </a:extLst>
          </p:cNvPr>
          <p:cNvSpPr txBox="1"/>
          <p:nvPr/>
        </p:nvSpPr>
        <p:spPr>
          <a:xfrm>
            <a:off x="631682" y="974017"/>
            <a:ext cx="397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tx1">
                    <a:lumMod val="5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Lições Aprendidas</a:t>
            </a:r>
          </a:p>
        </p:txBody>
      </p:sp>
    </p:spTree>
    <p:extLst>
      <p:ext uri="{BB962C8B-B14F-4D97-AF65-F5344CB8AC3E}">
        <p14:creationId xmlns:p14="http://schemas.microsoft.com/office/powerpoint/2010/main" val="3552160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8B53228F-3F90-39E6-E575-343D9C4CF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76" y="0"/>
            <a:ext cx="7715250" cy="51435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FB3FC5B-CD16-114F-4BDF-80DD86A32F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45930" y="-5225"/>
            <a:ext cx="9143999" cy="514350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F00DD910-3853-B577-286A-25F35E434C74}"/>
              </a:ext>
            </a:extLst>
          </p:cNvPr>
          <p:cNvSpPr txBox="1"/>
          <p:nvPr/>
        </p:nvSpPr>
        <p:spPr>
          <a:xfrm>
            <a:off x="442742" y="999213"/>
            <a:ext cx="3335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Swiss721 Blk BT" panose="020B0904030502020204" pitchFamily="34" charset="0"/>
                <a:cs typeface="Swiss721 Blk BT" panose="020B0904030502020204" pitchFamily="34" charset="0"/>
              </a:rPr>
              <a:t>Próximos Passos: Implementação e Parceria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C85DC4D-EC5F-8BE1-D777-6566193EFEAE}"/>
              </a:ext>
            </a:extLst>
          </p:cNvPr>
          <p:cNvSpPr txBox="1"/>
          <p:nvPr/>
        </p:nvSpPr>
        <p:spPr>
          <a:xfrm>
            <a:off x="442742" y="2180194"/>
            <a:ext cx="34956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Aprofundamento: Agendamento de reunião </a:t>
            </a:r>
          </a:p>
          <a:p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para detalhamento técnico e negociação do contrato. </a:t>
            </a:r>
          </a:p>
          <a:p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Visita Conjunta: Realização de visitas às fazendas potenciais para alinhamento da infraestrutura.</a:t>
            </a:r>
          </a:p>
          <a:p>
            <a:endParaRPr lang="pt-BR" sz="1200" b="1" dirty="0">
              <a:solidFill>
                <a:schemeClr val="bg1">
                  <a:lumMod val="10000"/>
                </a:schemeClr>
              </a:solidFill>
              <a:latin typeface="Swiss721 Lt BT" panose="020B0403020202020204" pitchFamily="34" charset="0"/>
              <a:cs typeface="Swiss721 Lt BT" panose="020B0403020202020204" pitchFamily="34" charset="0"/>
            </a:endParaRPr>
          </a:p>
          <a:p>
            <a:r>
              <a:rPr lang="pt-BR" sz="1200" b="1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Amaggi Fazenda Nova (piloto). 2026 – Itamarati, </a:t>
            </a:r>
            <a:r>
              <a:rPr lang="pt-BR" sz="1200" b="1" dirty="0" err="1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Tanguro</a:t>
            </a:r>
            <a:r>
              <a:rPr lang="pt-BR" sz="1200" b="1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, Tucunaré.</a:t>
            </a:r>
          </a:p>
          <a:p>
            <a:endParaRPr lang="pt-BR" sz="1200" b="1" dirty="0">
              <a:solidFill>
                <a:schemeClr val="bg1">
                  <a:lumMod val="10000"/>
                </a:schemeClr>
              </a:solidFill>
              <a:latin typeface="Swiss721 Lt BT" panose="020B0403020202020204" pitchFamily="34" charset="0"/>
              <a:cs typeface="Swiss721 Lt BT" panose="020B0403020202020204" pitchFamily="34" charset="0"/>
            </a:endParaRPr>
          </a:p>
          <a:p>
            <a:r>
              <a:rPr lang="pt-BR" sz="1200" b="1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Scheffer: Inclusão de Vó Luzia e </a:t>
            </a:r>
            <a:r>
              <a:rPr lang="pt-BR" sz="1200" b="1" dirty="0" err="1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Agrosan</a:t>
            </a:r>
            <a:endParaRPr lang="pt-BR" sz="1200" b="1" dirty="0">
              <a:solidFill>
                <a:schemeClr val="bg1">
                  <a:lumMod val="10000"/>
                </a:schemeClr>
              </a:solidFill>
              <a:latin typeface="Swiss721 Lt BT" panose="020B0403020202020204" pitchFamily="34" charset="0"/>
              <a:cs typeface="Swiss721 Lt BT" panose="020B0403020202020204" pitchFamily="34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89957E8-91D7-FCD4-961D-6DD0D66E2890}"/>
              </a:ext>
            </a:extLst>
          </p:cNvPr>
          <p:cNvGrpSpPr/>
          <p:nvPr/>
        </p:nvGrpSpPr>
        <p:grpSpPr>
          <a:xfrm>
            <a:off x="442742" y="4293973"/>
            <a:ext cx="4419600" cy="802640"/>
            <a:chOff x="317131" y="4172340"/>
            <a:chExt cx="4419600" cy="802640"/>
          </a:xfrm>
        </p:grpSpPr>
        <p:sp>
          <p:nvSpPr>
            <p:cNvPr id="25" name="Retângulo: Cantos Arredondados 24">
              <a:extLst>
                <a:ext uri="{FF2B5EF4-FFF2-40B4-BE49-F238E27FC236}">
                  <a16:creationId xmlns:a16="http://schemas.microsoft.com/office/drawing/2014/main" id="{0888DA46-C0CC-2555-6502-905CDECE6F00}"/>
                </a:ext>
              </a:extLst>
            </p:cNvPr>
            <p:cNvSpPr/>
            <p:nvPr/>
          </p:nvSpPr>
          <p:spPr>
            <a:xfrm>
              <a:off x="317131" y="4172340"/>
              <a:ext cx="4419600" cy="8026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8015A734-3CF1-8F66-5559-7DDA06B81C2F}"/>
                </a:ext>
              </a:extLst>
            </p:cNvPr>
            <p:cNvSpPr txBox="1"/>
            <p:nvPr/>
          </p:nvSpPr>
          <p:spPr>
            <a:xfrm>
              <a:off x="1006020" y="4324455"/>
              <a:ext cx="35659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>
                  <a:solidFill>
                    <a:srgbClr val="004552"/>
                  </a:solidFill>
                  <a:latin typeface="Swiss721 Lt BT" panose="020B0403020202020204" pitchFamily="34" charset="0"/>
                  <a:cs typeface="Swiss721 Lt BT" panose="020B0403020202020204" pitchFamily="34" charset="0"/>
                </a:rPr>
                <a:t>Juntos, impulsionar a sustentabilidade, a inovação e a eficiência no campo.</a:t>
              </a:r>
            </a:p>
          </p:txBody>
        </p:sp>
        <p:pic>
          <p:nvPicPr>
            <p:cNvPr id="27" name="Gráfico 26">
              <a:extLst>
                <a:ext uri="{FF2B5EF4-FFF2-40B4-BE49-F238E27FC236}">
                  <a16:creationId xmlns:a16="http://schemas.microsoft.com/office/drawing/2014/main" id="{980501A8-787C-9DBB-F010-12E818EB275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7010" y="4329680"/>
              <a:ext cx="479011" cy="479011"/>
            </a:xfrm>
            <a:prstGeom prst="rect">
              <a:avLst/>
            </a:prstGeom>
          </p:spPr>
        </p:pic>
      </p:grpSp>
      <p:pic>
        <p:nvPicPr>
          <p:cNvPr id="28" name="Gráfico 27">
            <a:extLst>
              <a:ext uri="{FF2B5EF4-FFF2-40B4-BE49-F238E27FC236}">
                <a16:creationId xmlns:a16="http://schemas.microsoft.com/office/drawing/2014/main" id="{3527954F-D870-C169-B0A3-6A6952F64F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727" y="397791"/>
            <a:ext cx="945314" cy="25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812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CC511-E160-C0DE-BE85-CD13B9BF7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B455CBEE-96F5-EE43-FE33-7FBB1D27D7D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9" r="4249" b="37656"/>
          <a:stretch>
            <a:fillRect/>
          </a:stretch>
        </p:blipFill>
        <p:spPr>
          <a:xfrm>
            <a:off x="17082" y="0"/>
            <a:ext cx="9126918" cy="51435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E21C581-1C15-E7A5-8630-D055D63E8F74}"/>
              </a:ext>
            </a:extLst>
          </p:cNvPr>
          <p:cNvSpPr txBox="1"/>
          <p:nvPr/>
        </p:nvSpPr>
        <p:spPr>
          <a:xfrm>
            <a:off x="448655" y="802388"/>
            <a:ext cx="4087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  <a:latin typeface="Swiss721 Blk BT" panose="020B0904030502020204" pitchFamily="34" charset="0"/>
                <a:cs typeface="Swiss721 Blk BT" panose="020B0904030502020204" pitchFamily="34" charset="0"/>
              </a:rPr>
              <a:t>O Crescimento do Agronegócio e seus Desafios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3DDA9D86-533C-3788-F490-1212C07AD8D4}"/>
              </a:ext>
            </a:extLst>
          </p:cNvPr>
          <p:cNvGrpSpPr/>
          <p:nvPr/>
        </p:nvGrpSpPr>
        <p:grpSpPr>
          <a:xfrm>
            <a:off x="4572000" y="1807527"/>
            <a:ext cx="4423898" cy="1727200"/>
            <a:chOff x="4261807" y="2980191"/>
            <a:chExt cx="4423898" cy="1727200"/>
          </a:xfrm>
        </p:grpSpPr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7BD2B61C-DCD7-B0E6-EF25-E182DC2775D1}"/>
                </a:ext>
              </a:extLst>
            </p:cNvPr>
            <p:cNvSpPr/>
            <p:nvPr/>
          </p:nvSpPr>
          <p:spPr>
            <a:xfrm>
              <a:off x="4261807" y="2980191"/>
              <a:ext cx="4423898" cy="1727200"/>
            </a:xfrm>
            <a:prstGeom prst="roundRect">
              <a:avLst>
                <a:gd name="adj" fmla="val 196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492F5452-8085-B334-C058-96C082697928}"/>
                </a:ext>
              </a:extLst>
            </p:cNvPr>
            <p:cNvSpPr txBox="1"/>
            <p:nvPr/>
          </p:nvSpPr>
          <p:spPr>
            <a:xfrm>
              <a:off x="4392548" y="3162201"/>
              <a:ext cx="262642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chemeClr val="bg1"/>
                  </a:solidFill>
                  <a:latin typeface="Swiss721 Lt BT" panose="020B0403020202020204" pitchFamily="34" charset="0"/>
                  <a:cs typeface="Swiss721 Lt BT" panose="020B0403020202020204" pitchFamily="34" charset="0"/>
                </a:rPr>
                <a:t>Propósito do </a:t>
              </a:r>
              <a:r>
                <a:rPr lang="pt-BR" sz="1600" b="1" dirty="0" err="1">
                  <a:solidFill>
                    <a:schemeClr val="bg1"/>
                  </a:solidFill>
                  <a:latin typeface="Swiss721 Lt BT" panose="020B0403020202020204" pitchFamily="34" charset="0"/>
                  <a:cs typeface="Swiss721 Lt BT" panose="020B0403020202020204" pitchFamily="34" charset="0"/>
                </a:rPr>
                <a:t>inpEV</a:t>
              </a:r>
              <a:r>
                <a:rPr lang="pt-BR" sz="1600" b="1" dirty="0">
                  <a:solidFill>
                    <a:schemeClr val="bg1"/>
                  </a:solidFill>
                  <a:latin typeface="Swiss721 Lt BT" panose="020B0403020202020204" pitchFamily="34" charset="0"/>
                  <a:cs typeface="Swiss721 Lt BT" panose="020B0403020202020204" pitchFamily="34" charset="0"/>
                </a:rPr>
                <a:t>:</a:t>
              </a:r>
            </a:p>
            <a:p>
              <a:r>
                <a:rPr lang="pt-BR" sz="1600" dirty="0">
                  <a:solidFill>
                    <a:schemeClr val="bg1"/>
                  </a:solidFill>
                  <a:latin typeface="Swiss721 Lt BT" panose="020B0403020202020204" pitchFamily="34" charset="0"/>
                  <a:cs typeface="Swiss721 Lt BT" panose="020B0403020202020204" pitchFamily="34" charset="0"/>
                </a:rPr>
                <a:t>Buscar soluções para eficiência logística, ganhos em sustentabilidade e redução de custos.</a:t>
              </a: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CCD97414-2EC5-B3AB-C12E-E9B7AF0807F8}"/>
                </a:ext>
              </a:extLst>
            </p:cNvPr>
            <p:cNvSpPr/>
            <p:nvPr/>
          </p:nvSpPr>
          <p:spPr>
            <a:xfrm>
              <a:off x="7149709" y="3296920"/>
              <a:ext cx="1188720" cy="118872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DAF8B67A-B1B3-B30C-8F0D-08B02EE9EAAC}"/>
              </a:ext>
            </a:extLst>
          </p:cNvPr>
          <p:cNvGrpSpPr/>
          <p:nvPr/>
        </p:nvGrpSpPr>
        <p:grpSpPr>
          <a:xfrm>
            <a:off x="6410865" y="397791"/>
            <a:ext cx="2501117" cy="364898"/>
            <a:chOff x="1864516" y="352770"/>
            <a:chExt cx="2501117" cy="364898"/>
          </a:xfrm>
        </p:grpSpPr>
        <p:sp>
          <p:nvSpPr>
            <p:cNvPr id="24" name="Retângulo: Cantos Arredondados 23">
              <a:extLst>
                <a:ext uri="{FF2B5EF4-FFF2-40B4-BE49-F238E27FC236}">
                  <a16:creationId xmlns:a16="http://schemas.microsoft.com/office/drawing/2014/main" id="{0BB06F49-976B-3D60-A68F-F25D2AADD2B6}"/>
                </a:ext>
              </a:extLst>
            </p:cNvPr>
            <p:cNvSpPr/>
            <p:nvPr/>
          </p:nvSpPr>
          <p:spPr>
            <a:xfrm>
              <a:off x="1864516" y="352770"/>
              <a:ext cx="2501117" cy="364898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B2FDAE3D-1D2E-B0DE-FA39-FEA56D84DB70}"/>
                </a:ext>
              </a:extLst>
            </p:cNvPr>
            <p:cNvSpPr txBox="1"/>
            <p:nvPr/>
          </p:nvSpPr>
          <p:spPr>
            <a:xfrm>
              <a:off x="1963685" y="401787"/>
              <a:ext cx="2284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>
                  <a:solidFill>
                    <a:schemeClr val="bg1">
                      <a:lumMod val="10000"/>
                    </a:schemeClr>
                  </a:solidFill>
                  <a:latin typeface="Swiss721 Ex BT" panose="020B0605020202020204" pitchFamily="34" charset="0"/>
                  <a:cs typeface="Swiss721 Ex BT" panose="020B0605020202020204" pitchFamily="34" charset="0"/>
                </a:rPr>
                <a:t>inpEV | Projeto On Farm</a:t>
              </a:r>
            </a:p>
          </p:txBody>
        </p:sp>
      </p:grpSp>
      <p:pic>
        <p:nvPicPr>
          <p:cNvPr id="2" name="Gráfico 1">
            <a:extLst>
              <a:ext uri="{FF2B5EF4-FFF2-40B4-BE49-F238E27FC236}">
                <a16:creationId xmlns:a16="http://schemas.microsoft.com/office/drawing/2014/main" id="{18AA93CA-6434-1AD4-A098-121F76DCFA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727" y="397791"/>
            <a:ext cx="945314" cy="25396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72E9E0B-5DFD-5633-646D-090EFACDEE2A}"/>
              </a:ext>
            </a:extLst>
          </p:cNvPr>
          <p:cNvSpPr txBox="1"/>
          <p:nvPr/>
        </p:nvSpPr>
        <p:spPr>
          <a:xfrm>
            <a:off x="542538" y="1693945"/>
            <a:ext cx="39489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Crescimento da Demanda por Defensivos: Aumento de áreas plantadas e culturas que exigem maior uso.</a:t>
            </a:r>
          </a:p>
          <a:p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 Mato Grosso em Destaque:</a:t>
            </a:r>
          </a:p>
          <a:p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 +15% em 2023, </a:t>
            </a:r>
          </a:p>
          <a:p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+16% em 2024 e </a:t>
            </a:r>
          </a:p>
          <a:p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+17,2% em 2025. </a:t>
            </a:r>
          </a:p>
          <a:p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+57% em 3 anos – 2022 a 2025.</a:t>
            </a:r>
          </a:p>
          <a:p>
            <a:endParaRPr lang="pt-BR" sz="1200" b="1" dirty="0">
              <a:solidFill>
                <a:schemeClr val="bg1">
                  <a:lumMod val="10000"/>
                </a:schemeClr>
              </a:solidFill>
              <a:latin typeface="Swiss721 Lt BT" panose="020B0403020202020204" pitchFamily="34" charset="0"/>
              <a:cs typeface="Swiss721 Lt BT" panose="020B0403020202020204" pitchFamily="34" charset="0"/>
            </a:endParaRPr>
          </a:p>
          <a:p>
            <a:r>
              <a:rPr lang="pt-BR" sz="1200" b="1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Infraestrutura: Investimento dos canais de distribuição em novas unidades descolado do volume, gerando gargalos. Impacto Direto no Agricultor: Filas de agendamento prolongadas, gerando frustração e sensação de  ineficiência.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C6EA465A-CB1C-FC5E-9334-34C4142C5F08}"/>
              </a:ext>
            </a:extLst>
          </p:cNvPr>
          <p:cNvCxnSpPr>
            <a:cxnSpLocks/>
          </p:cNvCxnSpPr>
          <p:nvPr/>
        </p:nvCxnSpPr>
        <p:spPr>
          <a:xfrm flipH="1">
            <a:off x="1611775" y="566131"/>
            <a:ext cx="46810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Gráfico 3">
            <a:extLst>
              <a:ext uri="{FF2B5EF4-FFF2-40B4-BE49-F238E27FC236}">
                <a16:creationId xmlns:a16="http://schemas.microsoft.com/office/drawing/2014/main" id="{39C75E2F-1949-7B5C-510C-21FB8731D2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521462" y="2185816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607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0162D-EACC-EE95-7E26-F3E997C72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75AE6544-B4EA-C93E-2EDB-B19F6427569E}"/>
              </a:ext>
            </a:extLst>
          </p:cNvPr>
          <p:cNvSpPr/>
          <p:nvPr/>
        </p:nvSpPr>
        <p:spPr>
          <a:xfrm>
            <a:off x="6677100" y="1319273"/>
            <a:ext cx="1974278" cy="1516059"/>
          </a:xfrm>
          <a:prstGeom prst="roundRect">
            <a:avLst>
              <a:gd name="adj" fmla="val 12609"/>
            </a:avLst>
          </a:prstGeom>
          <a:solidFill>
            <a:srgbClr val="2B87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987F0407-2DC6-0F06-E540-81275A0D8EC7}"/>
              </a:ext>
            </a:extLst>
          </p:cNvPr>
          <p:cNvSpPr/>
          <p:nvPr/>
        </p:nvSpPr>
        <p:spPr>
          <a:xfrm>
            <a:off x="4265358" y="1319273"/>
            <a:ext cx="1974278" cy="1516059"/>
          </a:xfrm>
          <a:prstGeom prst="roundRect">
            <a:avLst>
              <a:gd name="adj" fmla="val 12609"/>
            </a:avLst>
          </a:prstGeom>
          <a:solidFill>
            <a:srgbClr val="009D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89A3C5C5-588D-0C7C-E7FE-437EC5F03A6B}"/>
              </a:ext>
            </a:extLst>
          </p:cNvPr>
          <p:cNvSpPr/>
          <p:nvPr/>
        </p:nvSpPr>
        <p:spPr>
          <a:xfrm>
            <a:off x="4868980" y="944750"/>
            <a:ext cx="767034" cy="76703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265B1EAF-001E-5659-91BD-F13B2A29FE21}"/>
              </a:ext>
            </a:extLst>
          </p:cNvPr>
          <p:cNvSpPr/>
          <p:nvPr/>
        </p:nvSpPr>
        <p:spPr>
          <a:xfrm>
            <a:off x="6677100" y="3410501"/>
            <a:ext cx="1974278" cy="1516059"/>
          </a:xfrm>
          <a:prstGeom prst="roundRect">
            <a:avLst>
              <a:gd name="adj" fmla="val 12609"/>
            </a:avLst>
          </a:prstGeom>
          <a:solidFill>
            <a:srgbClr val="F370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5AC6847C-6410-7307-DC3A-F78EC6BA6927}"/>
              </a:ext>
            </a:extLst>
          </p:cNvPr>
          <p:cNvSpPr/>
          <p:nvPr/>
        </p:nvSpPr>
        <p:spPr>
          <a:xfrm>
            <a:off x="4265358" y="3410501"/>
            <a:ext cx="1974278" cy="1516059"/>
          </a:xfrm>
          <a:prstGeom prst="roundRect">
            <a:avLst>
              <a:gd name="adj" fmla="val 12609"/>
            </a:avLst>
          </a:prstGeom>
          <a:solidFill>
            <a:srgbClr val="8392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345F9EBE-27A2-506E-BA78-E7375F2D0901}"/>
              </a:ext>
            </a:extLst>
          </p:cNvPr>
          <p:cNvSpPr/>
          <p:nvPr/>
        </p:nvSpPr>
        <p:spPr>
          <a:xfrm>
            <a:off x="7280723" y="944750"/>
            <a:ext cx="767034" cy="76703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C478A6B3-F917-822A-EE3E-078A93ABF846}"/>
              </a:ext>
            </a:extLst>
          </p:cNvPr>
          <p:cNvSpPr/>
          <p:nvPr/>
        </p:nvSpPr>
        <p:spPr>
          <a:xfrm>
            <a:off x="4868980" y="3095286"/>
            <a:ext cx="767034" cy="76703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4E312C02-E917-518B-84AC-6D707423EB5A}"/>
              </a:ext>
            </a:extLst>
          </p:cNvPr>
          <p:cNvSpPr/>
          <p:nvPr/>
        </p:nvSpPr>
        <p:spPr>
          <a:xfrm>
            <a:off x="7280723" y="3095286"/>
            <a:ext cx="767034" cy="76703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5982130-F8A6-546E-E44E-CA9E8156724E}"/>
              </a:ext>
            </a:extLst>
          </p:cNvPr>
          <p:cNvSpPr txBox="1"/>
          <p:nvPr/>
        </p:nvSpPr>
        <p:spPr>
          <a:xfrm>
            <a:off x="4457313" y="1752555"/>
            <a:ext cx="164196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>
                <a:solidFill>
                  <a:schemeClr val="bg1"/>
                </a:solidFill>
                <a:latin typeface="Swiss721 Hv BT" panose="020B0804020202020204" pitchFamily="34" charset="0"/>
                <a:cs typeface="Swiss721 Hv BT" panose="020B0804020202020204" pitchFamily="34" charset="0"/>
              </a:rPr>
              <a:t>Pioneirismo e Inovação</a:t>
            </a:r>
            <a:r>
              <a:rPr lang="pt-BR" sz="1050" dirty="0">
                <a:solidFill>
                  <a:schemeClr val="bg1"/>
                </a:solidFill>
                <a:latin typeface="Swiss721 Hv BT" panose="020B0804020202020204" pitchFamily="34" charset="0"/>
                <a:cs typeface="Swiss721 Hv BT" panose="020B0804020202020204" pitchFamily="34" charset="0"/>
              </a:rPr>
              <a:t>: Primeiro contrato com a Amaggi/ Scheffer tornando-se benchmark para o setor.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0A42FDB-34AB-BA0B-2DF1-9B8912C2D154}"/>
              </a:ext>
            </a:extLst>
          </p:cNvPr>
          <p:cNvSpPr txBox="1"/>
          <p:nvPr/>
        </p:nvSpPr>
        <p:spPr>
          <a:xfrm>
            <a:off x="6854656" y="1759755"/>
            <a:ext cx="164196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>
                <a:solidFill>
                  <a:schemeClr val="bg1"/>
                </a:solidFill>
                <a:latin typeface="Swiss721 Hv BT" panose="020B0804020202020204" pitchFamily="34" charset="0"/>
                <a:cs typeface="Swiss721 Hv BT" panose="020B0804020202020204" pitchFamily="34" charset="0"/>
              </a:rPr>
              <a:t>Sustentabilidade Reforçada</a:t>
            </a:r>
            <a:r>
              <a:rPr lang="pt-BR" sz="1050" dirty="0">
                <a:solidFill>
                  <a:schemeClr val="bg1"/>
                </a:solidFill>
                <a:latin typeface="Swiss721 Hv BT" panose="020B0804020202020204" pitchFamily="34" charset="0"/>
                <a:cs typeface="Swiss721 Hv BT" panose="020B0804020202020204" pitchFamily="34" charset="0"/>
              </a:rPr>
              <a:t>: Contribuição direta para metas de descarbonização (Escopo 1 e/ou 3).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959B043-769F-BD14-7BAF-16D00B9D10CE}"/>
              </a:ext>
            </a:extLst>
          </p:cNvPr>
          <p:cNvSpPr txBox="1"/>
          <p:nvPr/>
        </p:nvSpPr>
        <p:spPr>
          <a:xfrm>
            <a:off x="4464513" y="3882984"/>
            <a:ext cx="164196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>
                <a:solidFill>
                  <a:schemeClr val="bg1"/>
                </a:solidFill>
                <a:latin typeface="Swiss721 Hv BT" panose="020B0804020202020204" pitchFamily="34" charset="0"/>
                <a:cs typeface="Swiss721 Hv BT" panose="020B0804020202020204" pitchFamily="34" charset="0"/>
              </a:rPr>
              <a:t>Eficiência Operacional</a:t>
            </a:r>
            <a:r>
              <a:rPr lang="pt-BR" sz="1050" dirty="0">
                <a:solidFill>
                  <a:schemeClr val="bg1"/>
                </a:solidFill>
                <a:latin typeface="Swiss721 Hv BT" panose="020B0804020202020204" pitchFamily="34" charset="0"/>
                <a:cs typeface="Swiss721 Hv BT" panose="020B0804020202020204" pitchFamily="34" charset="0"/>
              </a:rPr>
              <a:t>: Maior confiabilidade no fluxo de entrega e na gestão de estoques.</a:t>
            </a:r>
            <a:br>
              <a:rPr lang="pt-BR" sz="1050" dirty="0">
                <a:solidFill>
                  <a:schemeClr val="bg1"/>
                </a:solidFill>
                <a:latin typeface="Swiss721 Hv BT" panose="020B0804020202020204" pitchFamily="34" charset="0"/>
                <a:cs typeface="Swiss721 Hv BT" panose="020B0804020202020204" pitchFamily="34" charset="0"/>
              </a:rPr>
            </a:br>
            <a:endParaRPr lang="pt-BR" sz="1050" dirty="0">
              <a:solidFill>
                <a:schemeClr val="bg1"/>
              </a:solidFill>
              <a:latin typeface="Swiss721 Hv BT" panose="020B0804020202020204" pitchFamily="34" charset="0"/>
              <a:cs typeface="Swiss721 Hv BT" panose="020B0804020202020204" pitchFamily="34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5811F81F-F572-9C89-1A36-FE586CFC8543}"/>
              </a:ext>
            </a:extLst>
          </p:cNvPr>
          <p:cNvSpPr txBox="1"/>
          <p:nvPr/>
        </p:nvSpPr>
        <p:spPr>
          <a:xfrm>
            <a:off x="6854656" y="3868584"/>
            <a:ext cx="164196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>
                <a:solidFill>
                  <a:schemeClr val="bg1"/>
                </a:solidFill>
                <a:latin typeface="Swiss721 Hv BT" panose="020B0804020202020204" pitchFamily="34" charset="0"/>
                <a:cs typeface="Swiss721 Hv BT" panose="020B0804020202020204" pitchFamily="34" charset="0"/>
              </a:rPr>
              <a:t>Agilidade para o Agricultor</a:t>
            </a:r>
            <a:r>
              <a:rPr lang="pt-BR" sz="1050" dirty="0">
                <a:solidFill>
                  <a:schemeClr val="bg1"/>
                </a:solidFill>
                <a:latin typeface="Swiss721 Hv BT" panose="020B0804020202020204" pitchFamily="34" charset="0"/>
                <a:cs typeface="Swiss721 Hv BT" panose="020B0804020202020204" pitchFamily="34" charset="0"/>
              </a:rPr>
              <a:t>: Antecipação da devolução, melhorando o relacionamento.</a:t>
            </a:r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926C7697-A0D6-D4A9-37F4-B70FCAB153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70548" y="3275282"/>
            <a:ext cx="360000" cy="360000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1BA57934-2B98-9206-803A-3F92E3729F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4239" y="1181740"/>
            <a:ext cx="360000" cy="360000"/>
          </a:xfrm>
          <a:prstGeom prst="rect">
            <a:avLst/>
          </a:prstGeom>
        </p:spPr>
      </p:pic>
      <p:pic>
        <p:nvPicPr>
          <p:cNvPr id="26" name="Gráfico 25">
            <a:extLst>
              <a:ext uri="{FF2B5EF4-FFF2-40B4-BE49-F238E27FC236}">
                <a16:creationId xmlns:a16="http://schemas.microsoft.com/office/drawing/2014/main" id="{809DBECC-87A1-000B-4DC0-D34536EE14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0548" y="1139273"/>
            <a:ext cx="360000" cy="360000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092268B1-0BBB-C413-6DCD-924C741D56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84239" y="3298803"/>
            <a:ext cx="360000" cy="360000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5DCDCCC8-DD5F-F11A-5008-B32F44B94164}"/>
              </a:ext>
            </a:extLst>
          </p:cNvPr>
          <p:cNvSpPr txBox="1"/>
          <p:nvPr/>
        </p:nvSpPr>
        <p:spPr>
          <a:xfrm>
            <a:off x="457609" y="755318"/>
            <a:ext cx="35566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Swiss721 Blk BT" panose="020B0904030502020204" pitchFamily="34" charset="0"/>
                <a:cs typeface="Swiss721 Blk BT" panose="020B0904030502020204" pitchFamily="34" charset="0"/>
              </a:rPr>
              <a:t>Benefício Estratégico e Operacional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E735BC76-03F2-9073-5952-DB56B9479A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7727" y="397791"/>
            <a:ext cx="945314" cy="253965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471643E7-039A-9F92-4086-8D0717B8E8ED}"/>
              </a:ext>
            </a:extLst>
          </p:cNvPr>
          <p:cNvGrpSpPr/>
          <p:nvPr/>
        </p:nvGrpSpPr>
        <p:grpSpPr>
          <a:xfrm>
            <a:off x="6410865" y="397791"/>
            <a:ext cx="2501117" cy="364898"/>
            <a:chOff x="1864516" y="352770"/>
            <a:chExt cx="2501117" cy="364898"/>
          </a:xfrm>
        </p:grpSpPr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AC055AB4-529B-35C0-BB37-721C4D1E341E}"/>
                </a:ext>
              </a:extLst>
            </p:cNvPr>
            <p:cNvSpPr/>
            <p:nvPr/>
          </p:nvSpPr>
          <p:spPr>
            <a:xfrm>
              <a:off x="1864516" y="352770"/>
              <a:ext cx="2501117" cy="364898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57218DE3-AD81-DF15-AAA9-2CBE3CCFDD61}"/>
                </a:ext>
              </a:extLst>
            </p:cNvPr>
            <p:cNvSpPr txBox="1"/>
            <p:nvPr/>
          </p:nvSpPr>
          <p:spPr>
            <a:xfrm>
              <a:off x="1963685" y="401787"/>
              <a:ext cx="2284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>
                  <a:solidFill>
                    <a:schemeClr val="bg1">
                      <a:lumMod val="10000"/>
                    </a:schemeClr>
                  </a:solidFill>
                  <a:latin typeface="Swiss721 Ex BT" panose="020B0605020202020204" pitchFamily="34" charset="0"/>
                  <a:cs typeface="Swiss721 Ex BT" panose="020B0605020202020204" pitchFamily="34" charset="0"/>
                </a:rPr>
                <a:t>inpEV | Projeto On Farm</a:t>
              </a:r>
            </a:p>
          </p:txBody>
        </p:sp>
      </p:grp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200F04FE-8256-096C-B145-4C3E7B4D856D}"/>
              </a:ext>
            </a:extLst>
          </p:cNvPr>
          <p:cNvCxnSpPr>
            <a:cxnSpLocks/>
          </p:cNvCxnSpPr>
          <p:nvPr/>
        </p:nvCxnSpPr>
        <p:spPr>
          <a:xfrm flipH="1">
            <a:off x="1611775" y="566131"/>
            <a:ext cx="46810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CCB6BB4-D90D-8DBC-76F1-32CA45E95236}"/>
              </a:ext>
            </a:extLst>
          </p:cNvPr>
          <p:cNvSpPr txBox="1"/>
          <p:nvPr/>
        </p:nvSpPr>
        <p:spPr>
          <a:xfrm>
            <a:off x="451813" y="1711784"/>
            <a:ext cx="35566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Aumento da Capacidade e Capilaridade:   Maior estocagem de embalagens no campo e ampliação do Sistema Campo Limpo;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dirty="0">
              <a:solidFill>
                <a:schemeClr val="bg1">
                  <a:lumMod val="10000"/>
                </a:schemeClr>
              </a:solidFill>
              <a:latin typeface="Swiss721 Lt BT" panose="020B0403020202020204" pitchFamily="34" charset="0"/>
              <a:cs typeface="Swiss721 Lt BT" panose="020B0403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 Otimização de infraestrutura: Uso otimizado das estruturas existentes para gestão de resíduos pós consumo;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dirty="0">
              <a:solidFill>
                <a:schemeClr val="bg1">
                  <a:lumMod val="10000"/>
                </a:schemeClr>
              </a:solidFill>
              <a:latin typeface="Swiss721 Lt BT" panose="020B0403020202020204" pitchFamily="34" charset="0"/>
              <a:cs typeface="Swiss721 Lt BT" panose="020B0403020202020204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Abertura de novas vagas para outros Agricultores;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b="1" dirty="0">
              <a:solidFill>
                <a:schemeClr val="bg1">
                  <a:lumMod val="10000"/>
                </a:schemeClr>
              </a:solidFill>
              <a:latin typeface="Swiss721 Lt BT" panose="020B0403020202020204" pitchFamily="34" charset="0"/>
              <a:cs typeface="Swiss721 Lt BT" panose="020B0403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b="1" dirty="0" err="1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Órgãos Públicos: Atendimento de demandas de órgãos fiscalizadores (INDEA / SEMA / MP).</a:t>
            </a:r>
          </a:p>
        </p:txBody>
      </p:sp>
    </p:spTree>
    <p:extLst>
      <p:ext uri="{BB962C8B-B14F-4D97-AF65-F5344CB8AC3E}">
        <p14:creationId xmlns:p14="http://schemas.microsoft.com/office/powerpoint/2010/main" val="2370965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8B53228F-3F90-39E6-E575-343D9C4CF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76" y="0"/>
            <a:ext cx="7715250" cy="51435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FB3FC5B-CD16-114F-4BDF-80DD86A32F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9143999" cy="514350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F00DD910-3853-B577-286A-25F35E434C74}"/>
              </a:ext>
            </a:extLst>
          </p:cNvPr>
          <p:cNvSpPr txBox="1"/>
          <p:nvPr/>
        </p:nvSpPr>
        <p:spPr>
          <a:xfrm>
            <a:off x="442742" y="903383"/>
            <a:ext cx="32724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>
                <a:solidFill>
                  <a:schemeClr val="bg1"/>
                </a:solidFill>
                <a:latin typeface="Swiss721 Blk BT" panose="020B0904030502020204" pitchFamily="34" charset="0"/>
                <a:cs typeface="Swiss721 Blk BT" panose="020B0904030502020204" pitchFamily="34" charset="0"/>
              </a:rPr>
              <a:t>On</a:t>
            </a:r>
            <a:r>
              <a:rPr lang="pt-BR" sz="2400" b="1" dirty="0">
                <a:solidFill>
                  <a:schemeClr val="bg1"/>
                </a:solidFill>
                <a:latin typeface="Swiss721 Blk BT" panose="020B0904030502020204" pitchFamily="34" charset="0"/>
                <a:cs typeface="Swiss721 Blk BT" panose="020B0904030502020204" pitchFamily="34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latin typeface="Swiss721 Blk BT" panose="020B0904030502020204" pitchFamily="34" charset="0"/>
                <a:cs typeface="Swiss721 Blk BT" panose="020B0904030502020204" pitchFamily="34" charset="0"/>
              </a:rPr>
              <a:t>Farm</a:t>
            </a:r>
            <a:r>
              <a:rPr lang="pt-BR" sz="2400" b="1" dirty="0">
                <a:solidFill>
                  <a:schemeClr val="bg1"/>
                </a:solidFill>
                <a:latin typeface="Swiss721 Blk BT" panose="020B0904030502020204" pitchFamily="34" charset="0"/>
                <a:cs typeface="Swiss721 Blk BT" panose="020B0904030502020204" pitchFamily="34" charset="0"/>
              </a:rPr>
              <a:t>: </a:t>
            </a:r>
          </a:p>
          <a:p>
            <a:r>
              <a:rPr lang="pt-BR" sz="2400" b="1" dirty="0">
                <a:solidFill>
                  <a:schemeClr val="bg1"/>
                </a:solidFill>
                <a:latin typeface="Swiss721 Blk BT" panose="020B0904030502020204" pitchFamily="34" charset="0"/>
                <a:cs typeface="Swiss721 Blk BT" panose="020B0904030502020204" pitchFamily="34" charset="0"/>
              </a:rPr>
              <a:t>Ganhos Concretos </a:t>
            </a:r>
          </a:p>
          <a:p>
            <a:r>
              <a:rPr lang="pt-BR" sz="2400" b="1" dirty="0">
                <a:solidFill>
                  <a:schemeClr val="bg1"/>
                </a:solidFill>
                <a:latin typeface="Swiss721 Blk BT" panose="020B0904030502020204" pitchFamily="34" charset="0"/>
                <a:cs typeface="Swiss721 Blk BT" panose="020B0904030502020204" pitchFamily="34" charset="0"/>
              </a:rPr>
              <a:t>para o agricultor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C85DC4D-EC5F-8BE1-D777-6566193EFEAE}"/>
              </a:ext>
            </a:extLst>
          </p:cNvPr>
          <p:cNvSpPr txBox="1"/>
          <p:nvPr/>
        </p:nvSpPr>
        <p:spPr>
          <a:xfrm>
            <a:off x="449942" y="2205201"/>
            <a:ext cx="33352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Devolução imediata das embalagens: sem fila de espera;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b="1" dirty="0">
              <a:solidFill>
                <a:schemeClr val="bg1">
                  <a:lumMod val="10000"/>
                </a:schemeClr>
              </a:solidFill>
              <a:latin typeface="Swiss721 Lt BT" panose="020B0403020202020204" pitchFamily="34" charset="0"/>
              <a:cs typeface="Swiss721 Lt BT" panose="020B0403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bg1">
                    <a:lumMod val="10000"/>
                  </a:schemeClr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Economia  com Fretes;</a:t>
            </a: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0888DA46-C0CC-2555-6502-905CDECE6F00}"/>
              </a:ext>
            </a:extLst>
          </p:cNvPr>
          <p:cNvSpPr/>
          <p:nvPr/>
        </p:nvSpPr>
        <p:spPr>
          <a:xfrm>
            <a:off x="317131" y="3821284"/>
            <a:ext cx="4419600" cy="101711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8015A734-3CF1-8F66-5559-7DDA06B81C2F}"/>
              </a:ext>
            </a:extLst>
          </p:cNvPr>
          <p:cNvSpPr txBox="1"/>
          <p:nvPr/>
        </p:nvSpPr>
        <p:spPr>
          <a:xfrm>
            <a:off x="1077142" y="3908391"/>
            <a:ext cx="3348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004552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Previsto pelo </a:t>
            </a:r>
            <a:r>
              <a:rPr lang="pt-BR" sz="1200" dirty="0" err="1">
                <a:solidFill>
                  <a:srgbClr val="004552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On</a:t>
            </a:r>
            <a:r>
              <a:rPr lang="pt-BR" sz="1200" dirty="0">
                <a:solidFill>
                  <a:srgbClr val="004552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 </a:t>
            </a:r>
            <a:r>
              <a:rPr lang="pt-BR" sz="1200" dirty="0" err="1">
                <a:solidFill>
                  <a:srgbClr val="004552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Farm</a:t>
            </a:r>
            <a:r>
              <a:rPr lang="pt-BR" sz="1200" dirty="0">
                <a:solidFill>
                  <a:srgbClr val="004552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: processamento de 60% do volume total ano/safra</a:t>
            </a:r>
          </a:p>
          <a:p>
            <a:endParaRPr lang="pt-BR" sz="1200" dirty="0">
              <a:solidFill>
                <a:srgbClr val="004552"/>
              </a:solidFill>
              <a:latin typeface="Swiss721 Lt BT" panose="020B0403020202020204" pitchFamily="34" charset="0"/>
              <a:cs typeface="Swiss721 Lt BT" panose="020B0403020202020204" pitchFamily="34" charset="0"/>
            </a:endParaRPr>
          </a:p>
          <a:p>
            <a:r>
              <a:rPr lang="pt-BR" sz="1200" dirty="0">
                <a:solidFill>
                  <a:srgbClr val="004552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Redução de Emissões de CO2eq evitado</a:t>
            </a:r>
          </a:p>
        </p:txBody>
      </p:sp>
      <p:pic>
        <p:nvPicPr>
          <p:cNvPr id="27" name="Gráfico 26">
            <a:extLst>
              <a:ext uri="{FF2B5EF4-FFF2-40B4-BE49-F238E27FC236}">
                <a16:creationId xmlns:a16="http://schemas.microsoft.com/office/drawing/2014/main" id="{980501A8-787C-9DBB-F010-12E818EB27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010" y="4065025"/>
            <a:ext cx="479011" cy="479011"/>
          </a:xfrm>
          <a:prstGeom prst="rect">
            <a:avLst/>
          </a:pr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3527954F-D870-C169-B0A3-6A6952F64F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727" y="397791"/>
            <a:ext cx="945314" cy="25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675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5212E-1CA2-5AA9-2318-85149F5FA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E1F364C-A863-4C12-8549-4A75833314F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D72C9828-9B7B-408C-F1D9-09F4259FCA0B}"/>
              </a:ext>
            </a:extLst>
          </p:cNvPr>
          <p:cNvGrpSpPr/>
          <p:nvPr/>
        </p:nvGrpSpPr>
        <p:grpSpPr>
          <a:xfrm>
            <a:off x="3479361" y="576852"/>
            <a:ext cx="4447840" cy="575147"/>
            <a:chOff x="3515361" y="951407"/>
            <a:chExt cx="3302878" cy="575147"/>
          </a:xfrm>
        </p:grpSpPr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38060E2D-08FD-E466-4D6D-7A07C6097A06}"/>
                </a:ext>
              </a:extLst>
            </p:cNvPr>
            <p:cNvSpPr/>
            <p:nvPr/>
          </p:nvSpPr>
          <p:spPr>
            <a:xfrm>
              <a:off x="3515361" y="951407"/>
              <a:ext cx="3302878" cy="57514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solidFill>
                <a:srgbClr val="96D5D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6E492759-2E9F-88B2-A13E-2455C85D740E}"/>
                </a:ext>
              </a:extLst>
            </p:cNvPr>
            <p:cNvSpPr txBox="1"/>
            <p:nvPr/>
          </p:nvSpPr>
          <p:spPr>
            <a:xfrm>
              <a:off x="3851704" y="1003411"/>
              <a:ext cx="28988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>
                  <a:solidFill>
                    <a:srgbClr val="008177"/>
                  </a:solidFill>
                  <a:latin typeface="Swiss721 Ex BT" panose="020B0605020202020204" pitchFamily="34" charset="0"/>
                  <a:cs typeface="Swiss721 Ex BT" panose="020B0605020202020204" pitchFamily="34" charset="0"/>
                </a:rPr>
                <a:t>PREMISSAS DO PROJETO</a:t>
              </a:r>
            </a:p>
          </p:txBody>
        </p:sp>
      </p:grpSp>
      <p:pic>
        <p:nvPicPr>
          <p:cNvPr id="10" name="Gráfico 9">
            <a:extLst>
              <a:ext uri="{FF2B5EF4-FFF2-40B4-BE49-F238E27FC236}">
                <a16:creationId xmlns:a16="http://schemas.microsoft.com/office/drawing/2014/main" id="{26FFC905-6F33-6D05-3689-A26888AD84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99343" y="161444"/>
            <a:ext cx="945314" cy="253965"/>
          </a:xfrm>
          <a:prstGeom prst="rect">
            <a:avLst/>
          </a:prstGeom>
        </p:spPr>
      </p:pic>
      <p:pic>
        <p:nvPicPr>
          <p:cNvPr id="5" name="Espaço Reservado para Imagem 6">
            <a:extLst>
              <a:ext uri="{FF2B5EF4-FFF2-40B4-BE49-F238E27FC236}">
                <a16:creationId xmlns:a16="http://schemas.microsoft.com/office/drawing/2014/main" id="{56B61212-3859-519D-A0AD-96D07D1D77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6" r="24866"/>
          <a:stretch/>
        </p:blipFill>
        <p:spPr>
          <a:xfrm>
            <a:off x="0" y="0"/>
            <a:ext cx="3881438" cy="5143500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A1472611-027D-158E-8CB3-72C0FE856067}"/>
              </a:ext>
            </a:extLst>
          </p:cNvPr>
          <p:cNvSpPr txBox="1"/>
          <p:nvPr/>
        </p:nvSpPr>
        <p:spPr>
          <a:xfrm>
            <a:off x="4099343" y="1248642"/>
            <a:ext cx="492225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1F1F2"/>
                </a:solidFill>
                <a:effectLst/>
                <a:uLnTx/>
                <a:uFillTx/>
                <a:latin typeface="Swiss721 Lt BT" panose="020B0403020202020204" pitchFamily="34" charset="0"/>
                <a:ea typeface="+mn-ea"/>
                <a:cs typeface="Swiss721 Lt BT" panose="020B0403020202020204" pitchFamily="34" charset="0"/>
              </a:rPr>
              <a:t>Atendimento aos requisitos legais (garantia de que as ações sejam realizadas pelos respectivos responsáveis);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F1F1F2"/>
              </a:solidFill>
              <a:effectLst/>
              <a:uLnTx/>
              <a:uFillTx/>
              <a:latin typeface="Swiss721 Lt BT" panose="020B0403020202020204" pitchFamily="34" charset="0"/>
              <a:ea typeface="+mn-ea"/>
              <a:cs typeface="Swiss721 Lt BT" panose="020B040302020202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400" dirty="0">
                <a:solidFill>
                  <a:srgbClr val="F1F1F2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Evento de caráter temporário;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F1F1F2"/>
              </a:solidFill>
              <a:latin typeface="Swiss721 Lt BT" panose="020B0403020202020204" pitchFamily="34" charset="0"/>
              <a:cs typeface="Swiss721 Lt BT" panose="020B04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1F1F2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Conformidade com requisitos legais trabalhistas alinhados com a fazenda;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F1F1F2"/>
              </a:solidFill>
              <a:latin typeface="Swiss721 Lt BT" panose="020B0403020202020204" pitchFamily="34" charset="0"/>
              <a:cs typeface="Swiss721 Lt BT" panose="020B04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1F1F2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Segurança do trabalho nos padrões </a:t>
            </a:r>
            <a:r>
              <a:rPr lang="pt-BR" sz="1400" dirty="0" err="1">
                <a:solidFill>
                  <a:srgbClr val="F1F1F2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inpEV</a:t>
            </a:r>
            <a:r>
              <a:rPr lang="pt-BR" sz="1400" dirty="0">
                <a:solidFill>
                  <a:srgbClr val="F1F1F2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;</a:t>
            </a: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F1F1F2"/>
              </a:solidFill>
              <a:latin typeface="Swiss721 Lt BT" panose="020B0403020202020204" pitchFamily="34" charset="0"/>
              <a:cs typeface="Swiss721 Lt BT" panose="020B04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1F1F2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Adequação com os parceiros nos processos de RH,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1F1F2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Segurança e logística;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F1F1F2"/>
              </a:solidFill>
              <a:latin typeface="Swiss721 Lt BT" panose="020B0403020202020204" pitchFamily="34" charset="0"/>
              <a:cs typeface="Swiss721 Lt BT" panose="020B04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1F1F2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Estabelecimento de procedimento;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F1F1F2"/>
              </a:solidFill>
              <a:latin typeface="Swiss721 Lt BT" panose="020B0403020202020204" pitchFamily="34" charset="0"/>
              <a:cs typeface="Swiss721 Lt BT" panose="020B04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1F1F2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Contrato de parceria.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rgbClr val="F1F1F2"/>
              </a:solidFill>
              <a:effectLst/>
              <a:uLnTx/>
              <a:uFillTx/>
              <a:latin typeface="Swiss721 Lt BT" panose="020B0403020202020204" pitchFamily="34" charset="0"/>
              <a:ea typeface="+mn-ea"/>
              <a:cs typeface="Swiss721 Lt B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498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89710-AF41-281B-A729-506DB8B24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09154858-5C13-2668-4E21-EC8C21DD300D}"/>
              </a:ext>
            </a:extLst>
          </p:cNvPr>
          <p:cNvSpPr txBox="1"/>
          <p:nvPr/>
        </p:nvSpPr>
        <p:spPr>
          <a:xfrm>
            <a:off x="1463041" y="157665"/>
            <a:ext cx="6013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9D96"/>
                </a:solidFill>
                <a:latin typeface="Swiss721 Blk BT" panose="020B0904030502020204" pitchFamily="34" charset="0"/>
                <a:cs typeface="Swiss721 Blk BT" panose="020B0904030502020204" pitchFamily="34" charset="0"/>
              </a:rPr>
              <a:t>Implementação do On Farm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1995A9B-90C7-B3BB-8554-4F745EB16407}"/>
              </a:ext>
            </a:extLst>
          </p:cNvPr>
          <p:cNvSpPr txBox="1"/>
          <p:nvPr/>
        </p:nvSpPr>
        <p:spPr>
          <a:xfrm>
            <a:off x="479446" y="649477"/>
            <a:ext cx="831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latin typeface="Swiss721 Lt BT" panose="020B0403020202020204" pitchFamily="34" charset="0"/>
                <a:cs typeface="Swiss721 Lt BT" panose="020B0403020202020204" pitchFamily="34" charset="0"/>
              </a:rPr>
              <a:t>Infraestrutura Local (parceiro): </a:t>
            </a:r>
            <a:r>
              <a:rPr lang="pt-BR" sz="1200" dirty="0">
                <a:latin typeface="Swiss721 Lt BT" panose="020B0403020202020204" pitchFamily="34" charset="0"/>
                <a:cs typeface="Swiss721 Lt BT" panose="020B0403020202020204" pitchFamily="34" charset="0"/>
              </a:rPr>
              <a:t>Adequação de áreas de segregação. Construção/ampliação de nova área para prensagem e estocagem.</a:t>
            </a:r>
            <a:endParaRPr lang="pt-BR" sz="1200" b="1" dirty="0">
              <a:latin typeface="Swiss721 Lt BT" panose="020B0403020202020204" pitchFamily="34" charset="0"/>
              <a:cs typeface="Swiss721 Lt BT" panose="020B0403020202020204" pitchFamily="34" charset="0"/>
            </a:endParaRPr>
          </a:p>
        </p:txBody>
      </p:sp>
      <p:pic>
        <p:nvPicPr>
          <p:cNvPr id="42" name="Espaço Reservado para Imagem 41">
            <a:extLst>
              <a:ext uri="{FF2B5EF4-FFF2-40B4-BE49-F238E27FC236}">
                <a16:creationId xmlns:a16="http://schemas.microsoft.com/office/drawing/2014/main" id="{187D64AE-57A2-3D85-043B-8533E85946F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5" r="12045"/>
          <a:stretch/>
        </p:blipFill>
        <p:spPr>
          <a:xfrm>
            <a:off x="1571625" y="1393825"/>
            <a:ext cx="1943100" cy="1439863"/>
          </a:xfrm>
          <a:prstGeom prst="round2SameRect">
            <a:avLst/>
          </a:prstGeom>
        </p:spPr>
      </p:pic>
      <p:pic>
        <p:nvPicPr>
          <p:cNvPr id="40" name="Espaço Reservado para Imagem 39">
            <a:extLst>
              <a:ext uri="{FF2B5EF4-FFF2-40B4-BE49-F238E27FC236}">
                <a16:creationId xmlns:a16="http://schemas.microsoft.com/office/drawing/2014/main" id="{DBB24C37-D796-07CC-3C0A-CDDFF258A3A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12" b="22212"/>
          <a:stretch>
            <a:fillRect/>
          </a:stretch>
        </p:blipFill>
        <p:spPr>
          <a:xfrm>
            <a:off x="3600450" y="1393825"/>
            <a:ext cx="1943100" cy="1439863"/>
          </a:xfrm>
          <a:prstGeom prst="round2SameRect">
            <a:avLst/>
          </a:prstGeom>
        </p:spPr>
      </p:pic>
      <p:pic>
        <p:nvPicPr>
          <p:cNvPr id="27" name="Espaço Reservado para Imagem 26">
            <a:extLst>
              <a:ext uri="{FF2B5EF4-FFF2-40B4-BE49-F238E27FC236}">
                <a16:creationId xmlns:a16="http://schemas.microsoft.com/office/drawing/2014/main" id="{DDDDA4F2-D8FA-8242-BB0A-85B5576B385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12" b="22212"/>
          <a:stretch/>
        </p:blipFill>
        <p:spPr>
          <a:xfrm>
            <a:off x="5651500" y="1417638"/>
            <a:ext cx="1943100" cy="1439862"/>
          </a:xfrm>
          <a:prstGeom prst="round2SameRect">
            <a:avLst/>
          </a:prstGeom>
        </p:spPr>
      </p:pic>
      <p:sp>
        <p:nvSpPr>
          <p:cNvPr id="2" name="Retângulo: Cantos Superiores Arredondados 1">
            <a:extLst>
              <a:ext uri="{FF2B5EF4-FFF2-40B4-BE49-F238E27FC236}">
                <a16:creationId xmlns:a16="http://schemas.microsoft.com/office/drawing/2014/main" id="{87BC1011-CF32-FEF8-53FB-AFF6858BAACE}"/>
              </a:ext>
            </a:extLst>
          </p:cNvPr>
          <p:cNvSpPr/>
          <p:nvPr/>
        </p:nvSpPr>
        <p:spPr>
          <a:xfrm rot="10800000">
            <a:off x="1571625" y="2857857"/>
            <a:ext cx="1943100" cy="1593032"/>
          </a:xfrm>
          <a:prstGeom prst="round2SameRect">
            <a:avLst/>
          </a:prstGeom>
          <a:solidFill>
            <a:srgbClr val="F370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9F26D2EA-AD6D-F0CE-189B-4671D98B1355}"/>
              </a:ext>
            </a:extLst>
          </p:cNvPr>
          <p:cNvGrpSpPr/>
          <p:nvPr/>
        </p:nvGrpSpPr>
        <p:grpSpPr>
          <a:xfrm>
            <a:off x="3600446" y="2876038"/>
            <a:ext cx="1943104" cy="1574851"/>
            <a:chOff x="3600446" y="2876038"/>
            <a:chExt cx="1943104" cy="1574851"/>
          </a:xfrm>
        </p:grpSpPr>
        <p:sp>
          <p:nvSpPr>
            <p:cNvPr id="3" name="Retângulo: Cantos Superiores Arredondados 2">
              <a:extLst>
                <a:ext uri="{FF2B5EF4-FFF2-40B4-BE49-F238E27FC236}">
                  <a16:creationId xmlns:a16="http://schemas.microsoft.com/office/drawing/2014/main" id="{28D9763B-13A1-66F8-7DE0-A917BC8A67C9}"/>
                </a:ext>
              </a:extLst>
            </p:cNvPr>
            <p:cNvSpPr/>
            <p:nvPr/>
          </p:nvSpPr>
          <p:spPr>
            <a:xfrm rot="10800000">
              <a:off x="3600450" y="2876038"/>
              <a:ext cx="1943100" cy="1574851"/>
            </a:xfrm>
            <a:prstGeom prst="round2SameRect">
              <a:avLst/>
            </a:prstGeom>
            <a:solidFill>
              <a:srgbClr val="2B87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3FC5A35E-AFC4-BFC8-3C2A-52E28FE17B67}"/>
                </a:ext>
              </a:extLst>
            </p:cNvPr>
            <p:cNvSpPr txBox="1"/>
            <p:nvPr/>
          </p:nvSpPr>
          <p:spPr>
            <a:xfrm>
              <a:off x="3600446" y="2883852"/>
              <a:ext cx="1910280" cy="1223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  <a:latin typeface="Swiss721 Lt BT" panose="020B0403020202020204" pitchFamily="34" charset="0"/>
                  <a:cs typeface="Swiss721 Lt BT" panose="020B0403020202020204" pitchFamily="34" charset="0"/>
                </a:rPr>
                <a:t>Recursos Humanos (inpEV): </a:t>
              </a:r>
              <a:r>
                <a:rPr lang="pt-BR" sz="1050" dirty="0">
                  <a:solidFill>
                    <a:schemeClr val="bg1"/>
                  </a:solidFill>
                  <a:latin typeface="Swiss721 Lt BT" panose="020B0403020202020204" pitchFamily="34" charset="0"/>
                  <a:cs typeface="Swiss721 Lt BT" panose="020B0403020202020204" pitchFamily="34" charset="0"/>
                </a:rPr>
                <a:t>Prensista treinado e capacitado. Parceiros (Fazenda): Apoio de dois operadores para recebimento, segregação e expedição.</a:t>
              </a:r>
            </a:p>
          </p:txBody>
        </p:sp>
      </p:grpSp>
      <p:sp>
        <p:nvSpPr>
          <p:cNvPr id="5" name="Retângulo: Cantos Superiores Arredondados 4">
            <a:extLst>
              <a:ext uri="{FF2B5EF4-FFF2-40B4-BE49-F238E27FC236}">
                <a16:creationId xmlns:a16="http://schemas.microsoft.com/office/drawing/2014/main" id="{F6B5B6F1-9AA1-8F24-7EE0-72602547186D}"/>
              </a:ext>
            </a:extLst>
          </p:cNvPr>
          <p:cNvSpPr/>
          <p:nvPr/>
        </p:nvSpPr>
        <p:spPr>
          <a:xfrm rot="10800000">
            <a:off x="5629273" y="2890595"/>
            <a:ext cx="1943100" cy="1584786"/>
          </a:xfrm>
          <a:prstGeom prst="round2SameRect">
            <a:avLst/>
          </a:prstGeom>
          <a:solidFill>
            <a:srgbClr val="009D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0630E7A5-3363-EA51-EBBB-68C9A46A4EAC}"/>
              </a:ext>
            </a:extLst>
          </p:cNvPr>
          <p:cNvGrpSpPr/>
          <p:nvPr/>
        </p:nvGrpSpPr>
        <p:grpSpPr>
          <a:xfrm>
            <a:off x="7032373" y="3944573"/>
            <a:ext cx="540000" cy="540000"/>
            <a:chOff x="6262005" y="1957827"/>
            <a:chExt cx="741680" cy="741680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38013896-A052-FB86-3F9C-80EDBDE32CAC}"/>
                </a:ext>
              </a:extLst>
            </p:cNvPr>
            <p:cNvSpPr/>
            <p:nvPr/>
          </p:nvSpPr>
          <p:spPr>
            <a:xfrm>
              <a:off x="6262005" y="1957827"/>
              <a:ext cx="741680" cy="741680"/>
            </a:xfrm>
            <a:prstGeom prst="ellipse">
              <a:avLst/>
            </a:prstGeom>
            <a:solidFill>
              <a:srgbClr val="96D5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34" name="Gráfico 33">
              <a:extLst>
                <a:ext uri="{FF2B5EF4-FFF2-40B4-BE49-F238E27FC236}">
                  <a16:creationId xmlns:a16="http://schemas.microsoft.com/office/drawing/2014/main" id="{8CEFE019-9A28-3A7C-2758-4201E1D7E1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10865" y="2137100"/>
              <a:ext cx="432000" cy="432000"/>
            </a:xfrm>
            <a:prstGeom prst="rect">
              <a:avLst/>
            </a:prstGeom>
          </p:spPr>
        </p:pic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A5C4A5AA-1B01-816E-1F65-509C938FCA09}"/>
              </a:ext>
            </a:extLst>
          </p:cNvPr>
          <p:cNvGrpSpPr/>
          <p:nvPr/>
        </p:nvGrpSpPr>
        <p:grpSpPr>
          <a:xfrm>
            <a:off x="5003550" y="3918703"/>
            <a:ext cx="540000" cy="540000"/>
            <a:chOff x="4216402" y="1982260"/>
            <a:chExt cx="741680" cy="741680"/>
          </a:xfrm>
        </p:grpSpPr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59773142-ABD2-1AF3-160D-349AF5DE1710}"/>
                </a:ext>
              </a:extLst>
            </p:cNvPr>
            <p:cNvSpPr/>
            <p:nvPr/>
          </p:nvSpPr>
          <p:spPr>
            <a:xfrm>
              <a:off x="4216402" y="1982260"/>
              <a:ext cx="741680" cy="741680"/>
            </a:xfrm>
            <a:prstGeom prst="ellipse">
              <a:avLst/>
            </a:prstGeom>
            <a:solidFill>
              <a:srgbClr val="5BAD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5" name="Gráfico 34">
              <a:extLst>
                <a:ext uri="{FF2B5EF4-FFF2-40B4-BE49-F238E27FC236}">
                  <a16:creationId xmlns:a16="http://schemas.microsoft.com/office/drawing/2014/main" id="{9DA85844-A762-4439-67D8-FF51A88E49A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358635" y="2113365"/>
              <a:ext cx="432000" cy="432000"/>
            </a:xfrm>
            <a:prstGeom prst="rect">
              <a:avLst/>
            </a:prstGeom>
          </p:spPr>
        </p:pic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EC290ED4-ADB1-85B7-DE22-E2D8BF2A2FD6}"/>
              </a:ext>
            </a:extLst>
          </p:cNvPr>
          <p:cNvGrpSpPr/>
          <p:nvPr/>
        </p:nvGrpSpPr>
        <p:grpSpPr>
          <a:xfrm>
            <a:off x="2986016" y="3901422"/>
            <a:ext cx="540000" cy="540000"/>
            <a:chOff x="2172338" y="2055298"/>
            <a:chExt cx="741680" cy="741680"/>
          </a:xfrm>
        </p:grpSpPr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88D9B10B-335E-089A-5EB4-FCDFF84D7CC5}"/>
                </a:ext>
              </a:extLst>
            </p:cNvPr>
            <p:cNvSpPr/>
            <p:nvPr/>
          </p:nvSpPr>
          <p:spPr>
            <a:xfrm>
              <a:off x="2172338" y="2055298"/>
              <a:ext cx="741680" cy="741680"/>
            </a:xfrm>
            <a:prstGeom prst="ellipse">
              <a:avLst/>
            </a:prstGeom>
            <a:solidFill>
              <a:srgbClr val="F7931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6" name="Gráfico 35">
              <a:extLst>
                <a:ext uri="{FF2B5EF4-FFF2-40B4-BE49-F238E27FC236}">
                  <a16:creationId xmlns:a16="http://schemas.microsoft.com/office/drawing/2014/main" id="{3F06BC8A-1EE6-1410-8D5A-3DA78658FC2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27173" y="2176992"/>
              <a:ext cx="432000" cy="432000"/>
            </a:xfrm>
            <a:prstGeom prst="rect">
              <a:avLst/>
            </a:prstGeom>
          </p:spPr>
        </p:pic>
      </p:grpSp>
      <p:pic>
        <p:nvPicPr>
          <p:cNvPr id="37" name="Gráfico 36">
            <a:extLst>
              <a:ext uri="{FF2B5EF4-FFF2-40B4-BE49-F238E27FC236}">
                <a16:creationId xmlns:a16="http://schemas.microsoft.com/office/drawing/2014/main" id="{83A566D1-C574-B47F-B2F5-FCC5D2B67B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7727" y="4688217"/>
            <a:ext cx="945314" cy="253965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9850D6CA-E587-859E-2EE7-00CF284ABCBE}"/>
              </a:ext>
            </a:extLst>
          </p:cNvPr>
          <p:cNvGrpSpPr/>
          <p:nvPr/>
        </p:nvGrpSpPr>
        <p:grpSpPr>
          <a:xfrm>
            <a:off x="6410865" y="4638591"/>
            <a:ext cx="2501117" cy="364898"/>
            <a:chOff x="1864516" y="352770"/>
            <a:chExt cx="2501117" cy="364898"/>
          </a:xfrm>
        </p:grpSpPr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29A232D9-EEA6-ACEC-2C9A-00AD2E1F22C2}"/>
                </a:ext>
              </a:extLst>
            </p:cNvPr>
            <p:cNvSpPr/>
            <p:nvPr/>
          </p:nvSpPr>
          <p:spPr>
            <a:xfrm>
              <a:off x="1864516" y="352770"/>
              <a:ext cx="2501117" cy="364898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76D5777A-08DF-910A-AEE9-4ABC4452D508}"/>
                </a:ext>
              </a:extLst>
            </p:cNvPr>
            <p:cNvSpPr txBox="1"/>
            <p:nvPr/>
          </p:nvSpPr>
          <p:spPr>
            <a:xfrm>
              <a:off x="1963685" y="401787"/>
              <a:ext cx="22843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>
                  <a:solidFill>
                    <a:schemeClr val="bg1">
                      <a:lumMod val="10000"/>
                    </a:schemeClr>
                  </a:solidFill>
                  <a:latin typeface="Swiss721 Ex BT" panose="020B0605020202020204" pitchFamily="34" charset="0"/>
                  <a:cs typeface="Swiss721 Ex BT" panose="020B0605020202020204" pitchFamily="34" charset="0"/>
                </a:rPr>
                <a:t>inpEV | Projeto On Farm</a:t>
              </a:r>
            </a:p>
          </p:txBody>
        </p:sp>
      </p:grp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20A3BDEF-BDBC-056D-75EB-43DCE4D8E3EC}"/>
              </a:ext>
            </a:extLst>
          </p:cNvPr>
          <p:cNvCxnSpPr>
            <a:cxnSpLocks/>
          </p:cNvCxnSpPr>
          <p:nvPr/>
        </p:nvCxnSpPr>
        <p:spPr>
          <a:xfrm flipH="1">
            <a:off x="1611775" y="4806931"/>
            <a:ext cx="46810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F84DBABA-1249-66B6-320B-EF908B4C4E9D}"/>
              </a:ext>
            </a:extLst>
          </p:cNvPr>
          <p:cNvSpPr txBox="1"/>
          <p:nvPr/>
        </p:nvSpPr>
        <p:spPr>
          <a:xfrm>
            <a:off x="1582919" y="2874325"/>
            <a:ext cx="1943100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bg1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Aspectos Legais: Contrato de parceria e procedimentos operacionais. Autorizações de órgãos reguladores (SEMA e INDEA).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3C7F3457-36EB-4B9B-AE8D-268B81BF76CC}"/>
              </a:ext>
            </a:extLst>
          </p:cNvPr>
          <p:cNvSpPr txBox="1"/>
          <p:nvPr/>
        </p:nvSpPr>
        <p:spPr>
          <a:xfrm>
            <a:off x="5617980" y="2899787"/>
            <a:ext cx="19029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>
                <a:solidFill>
                  <a:schemeClr val="bg1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Equipamentos (inpEV): </a:t>
            </a:r>
            <a:r>
              <a:rPr lang="pt-BR" sz="1050" dirty="0">
                <a:solidFill>
                  <a:schemeClr val="bg1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Instalação de prensa e sistemas de rastreabilidade.</a:t>
            </a:r>
          </a:p>
          <a:p>
            <a:r>
              <a:rPr lang="pt-BR" sz="1050" dirty="0">
                <a:solidFill>
                  <a:schemeClr val="bg1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Insumos : inpEV</a:t>
            </a:r>
          </a:p>
        </p:txBody>
      </p:sp>
    </p:spTree>
    <p:extLst>
      <p:ext uri="{BB962C8B-B14F-4D97-AF65-F5344CB8AC3E}">
        <p14:creationId xmlns:p14="http://schemas.microsoft.com/office/powerpoint/2010/main" val="552037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CEAA2-13C3-288F-1AFF-5BB732F10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Imagem 4">
            <a:extLst>
              <a:ext uri="{FF2B5EF4-FFF2-40B4-BE49-F238E27FC236}">
                <a16:creationId xmlns:a16="http://schemas.microsoft.com/office/drawing/2014/main" id="{6DAFCC70-7856-1D18-9DBD-F2538C3E009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13" b="16613"/>
          <a:stretch/>
        </p:blipFill>
        <p:spPr>
          <a:prstGeom prst="ellipse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D02C2A4-DBD8-24EB-4A6C-7E872561AE0E}"/>
              </a:ext>
            </a:extLst>
          </p:cNvPr>
          <p:cNvSpPr txBox="1"/>
          <p:nvPr/>
        </p:nvSpPr>
        <p:spPr>
          <a:xfrm>
            <a:off x="596620" y="2470554"/>
            <a:ext cx="35340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DESTINAÇÃO 100% VIA INPEV, DE ACORDO COM A LEGISLAÇÃO FEDERAL. 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4B6584EA-6C0F-9B20-E8FC-B11E69ECAE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68904" y="-1548996"/>
            <a:ext cx="3905250" cy="4019550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BBAD129D-5305-B32E-17DF-4EC034A115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36" y="807193"/>
            <a:ext cx="1183753" cy="31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410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Imagem 8" descr="Pessoa plantando árvores a partir de caixas em uma fazenda">
            <a:extLst>
              <a:ext uri="{FF2B5EF4-FFF2-40B4-BE49-F238E27FC236}">
                <a16:creationId xmlns:a16="http://schemas.microsoft.com/office/drawing/2014/main" id="{F9E6B529-36C2-F809-76D7-97FAC50DAB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6" b="7896"/>
          <a:stretch/>
        </p:blipFill>
        <p:spPr>
          <a:xfrm>
            <a:off x="0" y="1"/>
            <a:ext cx="9143999" cy="5143499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C6209237-FF4F-DD8C-4ED5-0F2034B6EC13}"/>
              </a:ext>
            </a:extLst>
          </p:cNvPr>
          <p:cNvSpPr/>
          <p:nvPr/>
        </p:nvSpPr>
        <p:spPr>
          <a:xfrm>
            <a:off x="1659822" y="2067830"/>
            <a:ext cx="6281777" cy="2174240"/>
          </a:xfrm>
          <a:prstGeom prst="roundRect">
            <a:avLst/>
          </a:prstGeom>
          <a:solidFill>
            <a:srgbClr val="009D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2E1C5F6-72FF-4D1E-7CA0-1C7AF30E821C}"/>
              </a:ext>
            </a:extLst>
          </p:cNvPr>
          <p:cNvSpPr txBox="1"/>
          <p:nvPr/>
        </p:nvSpPr>
        <p:spPr>
          <a:xfrm>
            <a:off x="3658171" y="2225487"/>
            <a:ext cx="335361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Swiss721 Blk BT" panose="020B0904030502020204" pitchFamily="34" charset="0"/>
                <a:cs typeface="Swiss721 Blk BT" panose="020B0904030502020204" pitchFamily="34" charset="0"/>
              </a:rPr>
              <a:t>Resultados Atuais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DC846EA-9E58-E7CD-3C57-F5E5072085DB}"/>
              </a:ext>
            </a:extLst>
          </p:cNvPr>
          <p:cNvSpPr txBox="1"/>
          <p:nvPr/>
        </p:nvSpPr>
        <p:spPr>
          <a:xfrm>
            <a:off x="3658171" y="2974703"/>
            <a:ext cx="36626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Swiss721 Lt BT" panose="020B0403020202020204" pitchFamily="34" charset="0"/>
                <a:cs typeface="Swiss721 Lt BT" panose="020B0403020202020204" pitchFamily="34" charset="0"/>
              </a:rPr>
              <a:t>Construindo o Futuro do Agronegócio Sustentável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B871829-332F-DB7D-A69D-BF791BE0F5B2}"/>
              </a:ext>
            </a:extLst>
          </p:cNvPr>
          <p:cNvSpPr/>
          <p:nvPr/>
        </p:nvSpPr>
        <p:spPr>
          <a:xfrm>
            <a:off x="2132216" y="2560590"/>
            <a:ext cx="1188720" cy="11887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D46D848F-84AB-3044-77C8-9A1738268B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20333" y="2748707"/>
            <a:ext cx="812486" cy="81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55865"/>
      </p:ext>
    </p:extLst>
  </p:cSld>
  <p:clrMapOvr>
    <a:masterClrMapping/>
  </p:clrMapOvr>
</p:sld>
</file>

<file path=ppt/theme/theme1.xml><?xml version="1.0" encoding="utf-8"?>
<a:theme xmlns:a="http://schemas.openxmlformats.org/drawingml/2006/main" name="Capa Padrã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200" dirty="0">
            <a:solidFill>
              <a:schemeClr val="bg1"/>
            </a:solidFill>
            <a:latin typeface="Swiss721 Lt BT" panose="020B0403020202020204" pitchFamily="34" charset="0"/>
            <a:cs typeface="Swiss721 Lt BT" panose="020B0403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BG conteúdo - Fundo cinza">
  <a:themeElements>
    <a:clrScheme name="Personalizada 1">
      <a:dk1>
        <a:srgbClr val="008177"/>
      </a:dk1>
      <a:lt1>
        <a:srgbClr val="F1F1F2"/>
      </a:lt1>
      <a:dk2>
        <a:srgbClr val="939598"/>
      </a:dk2>
      <a:lt2>
        <a:srgbClr val="F1F1F2"/>
      </a:lt2>
      <a:accent1>
        <a:srgbClr val="009D96"/>
      </a:accent1>
      <a:accent2>
        <a:srgbClr val="F1F1F2"/>
      </a:accent2>
      <a:accent3>
        <a:srgbClr val="2B87A6"/>
      </a:accent3>
      <a:accent4>
        <a:srgbClr val="839219"/>
      </a:accent4>
      <a:accent5>
        <a:srgbClr val="DBA628"/>
      </a:accent5>
      <a:accent6>
        <a:srgbClr val="F37021"/>
      </a:accent6>
      <a:hlink>
        <a:srgbClr val="009D96"/>
      </a:hlink>
      <a:folHlink>
        <a:srgbClr val="C74A3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200" dirty="0">
            <a:solidFill>
              <a:schemeClr val="bg1"/>
            </a:solidFill>
            <a:latin typeface="Swiss721 Lt BT" panose="020B0403020202020204" pitchFamily="34" charset="0"/>
            <a:cs typeface="Swiss721 Lt BT" panose="020B0403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BG conteúdo - BG branco">
  <a:themeElements>
    <a:clrScheme name="Personalizada 1">
      <a:dk1>
        <a:srgbClr val="008177"/>
      </a:dk1>
      <a:lt1>
        <a:srgbClr val="F1F1F2"/>
      </a:lt1>
      <a:dk2>
        <a:srgbClr val="939598"/>
      </a:dk2>
      <a:lt2>
        <a:srgbClr val="F1F1F2"/>
      </a:lt2>
      <a:accent1>
        <a:srgbClr val="009D96"/>
      </a:accent1>
      <a:accent2>
        <a:srgbClr val="F1F1F2"/>
      </a:accent2>
      <a:accent3>
        <a:srgbClr val="2B87A6"/>
      </a:accent3>
      <a:accent4>
        <a:srgbClr val="839219"/>
      </a:accent4>
      <a:accent5>
        <a:srgbClr val="DBA628"/>
      </a:accent5>
      <a:accent6>
        <a:srgbClr val="F37021"/>
      </a:accent6>
      <a:hlink>
        <a:srgbClr val="009D96"/>
      </a:hlink>
      <a:folHlink>
        <a:srgbClr val="C74A3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200" dirty="0">
            <a:solidFill>
              <a:schemeClr val="bg1"/>
            </a:solidFill>
            <a:latin typeface="Swiss721 Lt BT" panose="020B0403020202020204" pitchFamily="34" charset="0"/>
            <a:cs typeface="Swiss721 Lt BT" panose="020B0403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BG conteúdo - BG branco - Destaque Lateral">
  <a:themeElements>
    <a:clrScheme name="Personalizada 1">
      <a:dk1>
        <a:srgbClr val="008177"/>
      </a:dk1>
      <a:lt1>
        <a:srgbClr val="F1F1F2"/>
      </a:lt1>
      <a:dk2>
        <a:srgbClr val="939598"/>
      </a:dk2>
      <a:lt2>
        <a:srgbClr val="F1F1F2"/>
      </a:lt2>
      <a:accent1>
        <a:srgbClr val="009D96"/>
      </a:accent1>
      <a:accent2>
        <a:srgbClr val="F1F1F2"/>
      </a:accent2>
      <a:accent3>
        <a:srgbClr val="2B87A6"/>
      </a:accent3>
      <a:accent4>
        <a:srgbClr val="839219"/>
      </a:accent4>
      <a:accent5>
        <a:srgbClr val="DBA628"/>
      </a:accent5>
      <a:accent6>
        <a:srgbClr val="F37021"/>
      </a:accent6>
      <a:hlink>
        <a:srgbClr val="009D96"/>
      </a:hlink>
      <a:folHlink>
        <a:srgbClr val="C74A3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200" dirty="0">
            <a:solidFill>
              <a:schemeClr val="bg1"/>
            </a:solidFill>
            <a:latin typeface="Swiss721 Lt BT" panose="020B0403020202020204" pitchFamily="34" charset="0"/>
            <a:cs typeface="Swiss721 Lt BT" panose="020B0403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Destaqu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Destaques Cinz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Abertura de Sessã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Abertura de Sessão Cinz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2bb941-4677-4f83-aa73-78ce8f134f62">
      <Terms xmlns="http://schemas.microsoft.com/office/infopath/2007/PartnerControls"/>
    </lcf76f155ced4ddcb4097134ff3c332f>
    <TaxCatchAll xmlns="46ae5da8-3f15-4a06-96f6-f80e1e738c6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51D4BCCB26EBD4D9268801C1C48F7E7" ma:contentTypeVersion="16" ma:contentTypeDescription="Crie um novo documento." ma:contentTypeScope="" ma:versionID="61a77f6f620243e50251572c746fb744">
  <xsd:schema xmlns:xsd="http://www.w3.org/2001/XMLSchema" xmlns:xs="http://www.w3.org/2001/XMLSchema" xmlns:p="http://schemas.microsoft.com/office/2006/metadata/properties" xmlns:ns2="602bb941-4677-4f83-aa73-78ce8f134f62" xmlns:ns3="46ae5da8-3f15-4a06-96f6-f80e1e738c63" targetNamespace="http://schemas.microsoft.com/office/2006/metadata/properties" ma:root="true" ma:fieldsID="36ef9c4b46837bac342549f5037f97a3" ns2:_="" ns3:_="">
    <xsd:import namespace="602bb941-4677-4f83-aa73-78ce8f134f62"/>
    <xsd:import namespace="46ae5da8-3f15-4a06-96f6-f80e1e738c6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2bb941-4677-4f83-aa73-78ce8f134f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Marcações de imagem" ma:readOnly="false" ma:fieldId="{5cf76f15-5ced-4ddc-b409-7134ff3c332f}" ma:taxonomyMulti="true" ma:sspId="9fc69e9a-5a21-4c4a-b48d-47f8ea0037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ae5da8-3f15-4a06-96f6-f80e1e738c6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1f824f7-83b0-4b7a-899b-f16d27553749}" ma:internalName="TaxCatchAll" ma:showField="CatchAllData" ma:web="46ae5da8-3f15-4a06-96f6-f80e1e738c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C56F9E6-7DAE-4CE6-9D92-6649965525B8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46ae5da8-3f15-4a06-96f6-f80e1e738c63"/>
    <ds:schemaRef ds:uri="602bb941-4677-4f83-aa73-78ce8f134f62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EF657F6-6C1F-4DE9-9560-6FB9E2508E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02bb941-4677-4f83-aa73-78ce8f134f62"/>
    <ds:schemaRef ds:uri="46ae5da8-3f15-4a06-96f6-f80e1e738c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F7E47D-8A67-4127-A7CC-F7A98A0B06D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2468</TotalTime>
  <Words>912</Words>
  <Application>Microsoft Office PowerPoint</Application>
  <PresentationFormat>Apresentação na tela (16:9)</PresentationFormat>
  <Paragraphs>141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10</vt:i4>
      </vt:variant>
      <vt:variant>
        <vt:lpstr>Títulos de slides</vt:lpstr>
      </vt:variant>
      <vt:variant>
        <vt:i4>22</vt:i4>
      </vt:variant>
    </vt:vector>
  </HeadingPairs>
  <TitlesOfParts>
    <vt:vector size="40" baseType="lpstr">
      <vt:lpstr>Swis721 BT </vt:lpstr>
      <vt:lpstr>Aptos</vt:lpstr>
      <vt:lpstr>Swiss721 Ex BT</vt:lpstr>
      <vt:lpstr>Swiss721 Hv BT</vt:lpstr>
      <vt:lpstr>Swiss 721</vt:lpstr>
      <vt:lpstr>Swiss721 Lt BT</vt:lpstr>
      <vt:lpstr>Arial</vt:lpstr>
      <vt:lpstr>Swiss721 Blk BT</vt:lpstr>
      <vt:lpstr>Capa Padrão</vt:lpstr>
      <vt:lpstr>BG conteúdo - Fundo cinza</vt:lpstr>
      <vt:lpstr>BG conteúdo - BG branco</vt:lpstr>
      <vt:lpstr>BG conteúdo - BG branco - Destaque Lateral</vt:lpstr>
      <vt:lpstr>Destaques</vt:lpstr>
      <vt:lpstr>Destaques Cinza</vt:lpstr>
      <vt:lpstr>Abertura de Sessão</vt:lpstr>
      <vt:lpstr>Abertura de Sessão Cinza</vt:lpstr>
      <vt:lpstr>Personalizar design</vt:lpstr>
      <vt:lpstr>1_Personalizar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Karolyne Sampaio</dc:creator>
  <cp:lastModifiedBy>Rosangela Gomes Soto</cp:lastModifiedBy>
  <cp:revision>26</cp:revision>
  <dcterms:created xsi:type="dcterms:W3CDTF">2026-03-20T15:12:47Z</dcterms:created>
  <dcterms:modified xsi:type="dcterms:W3CDTF">2026-06-11T00:48:31Z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0x010100451D4BCCB26EBD4D9268801C1C48F7E7</vt:lpwstr>
  </property>
  <property fmtid="{D5CDD505-2E9C-101B-9397-08002B2CF9AE}" pid="3" name="MediaServiceImageTags">
    <vt:lpwstr/>
  </property>
</Properties>
</file>