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Poppins Bold" charset="1" panose="00000800000000000000"/>
      <p:regular r:id="rId28"/>
    </p:embeddedFont>
    <p:embeddedFont>
      <p:font typeface="Poppins" charset="1" panose="00000500000000000000"/>
      <p:regular r:id="rId29"/>
    </p:embeddedFont>
    <p:embeddedFont>
      <p:font typeface="Open Sans 1 Bold" charset="1" panose="020B0806030504020204"/>
      <p:regular r:id="rId30"/>
    </p:embeddedFont>
    <p:embeddedFont>
      <p:font typeface="Open Sans 2" charset="1" panose="00000000000000000000"/>
      <p:regular r:id="rId31"/>
    </p:embeddedFont>
    <p:embeddedFont>
      <p:font typeface="Open Sans 2 Bold" charset="1" panose="0000000000000000000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Relationship Id="rId5" Target="../media/image35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64167">
            <a:off x="13799870" y="-3017577"/>
            <a:ext cx="16322154" cy="16322154"/>
          </a:xfrm>
          <a:custGeom>
            <a:avLst/>
            <a:gdLst/>
            <a:ahLst/>
            <a:cxnLst/>
            <a:rect r="r" b="b" t="t" l="l"/>
            <a:pathLst>
              <a:path h="16322154" w="16322154">
                <a:moveTo>
                  <a:pt x="0" y="0"/>
                </a:moveTo>
                <a:lnTo>
                  <a:pt x="16322154" y="0"/>
                </a:lnTo>
                <a:lnTo>
                  <a:pt x="16322154" y="16322154"/>
                </a:lnTo>
                <a:lnTo>
                  <a:pt x="0" y="163221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88439" y="3814747"/>
            <a:ext cx="13492153" cy="2381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2"/>
              </a:lnSpc>
            </a:pPr>
            <a:r>
              <a:rPr lang="en-US" b="true" sz="5150" spc="87">
                <a:solidFill>
                  <a:srgbClr val="364F2D"/>
                </a:solidFill>
                <a:latin typeface="Poppins Bold"/>
                <a:ea typeface="Poppins Bold"/>
                <a:cs typeface="Poppins Bold"/>
                <a:sym typeface="Poppins Bold"/>
              </a:rPr>
              <a:t>Importância da Conservação da</a:t>
            </a:r>
          </a:p>
          <a:p>
            <a:pPr algn="ctr">
              <a:lnSpc>
                <a:spcPts val="4532"/>
              </a:lnSpc>
            </a:pPr>
            <a:r>
              <a:rPr lang="en-US" b="true" sz="5150" spc="87">
                <a:solidFill>
                  <a:srgbClr val="364F2D"/>
                </a:solidFill>
                <a:latin typeface="Poppins Bold"/>
                <a:ea typeface="Poppins Bold"/>
                <a:cs typeface="Poppins Bold"/>
                <a:sym typeface="Poppins Bold"/>
              </a:rPr>
              <a:t> Biodiversidade para a Defesa Fitossanitária</a:t>
            </a:r>
          </a:p>
          <a:p>
            <a:pPr algn="ctr">
              <a:lnSpc>
                <a:spcPts val="4532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-8439967">
            <a:off x="-2061474" y="2094864"/>
            <a:ext cx="3494091" cy="6352892"/>
          </a:xfrm>
          <a:custGeom>
            <a:avLst/>
            <a:gdLst/>
            <a:ahLst/>
            <a:cxnLst/>
            <a:rect r="r" b="b" t="t" l="l"/>
            <a:pathLst>
              <a:path h="6352892" w="3494091">
                <a:moveTo>
                  <a:pt x="0" y="0"/>
                </a:moveTo>
                <a:lnTo>
                  <a:pt x="3494090" y="0"/>
                </a:lnTo>
                <a:lnTo>
                  <a:pt x="3494090" y="6352892"/>
                </a:lnTo>
                <a:lnTo>
                  <a:pt x="0" y="63528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-8439967">
            <a:off x="17158478" y="302196"/>
            <a:ext cx="3494091" cy="6352892"/>
          </a:xfrm>
          <a:custGeom>
            <a:avLst/>
            <a:gdLst/>
            <a:ahLst/>
            <a:cxnLst/>
            <a:rect r="r" b="b" t="t" l="l"/>
            <a:pathLst>
              <a:path h="6352892" w="3494091">
                <a:moveTo>
                  <a:pt x="0" y="0"/>
                </a:moveTo>
                <a:lnTo>
                  <a:pt x="3494091" y="0"/>
                </a:lnTo>
                <a:lnTo>
                  <a:pt x="3494091" y="6352892"/>
                </a:lnTo>
                <a:lnTo>
                  <a:pt x="0" y="63528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502238" y="6113757"/>
            <a:ext cx="2737824" cy="3705664"/>
            <a:chOff x="0" y="0"/>
            <a:chExt cx="3650432" cy="494088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30688" y="0"/>
              <a:ext cx="3147039" cy="3040826"/>
            </a:xfrm>
            <a:custGeom>
              <a:avLst/>
              <a:gdLst/>
              <a:ahLst/>
              <a:cxnLst/>
              <a:rect r="r" b="b" t="t" l="l"/>
              <a:pathLst>
                <a:path h="3040826" w="3147039">
                  <a:moveTo>
                    <a:pt x="0" y="0"/>
                  </a:moveTo>
                  <a:lnTo>
                    <a:pt x="3147038" y="0"/>
                  </a:lnTo>
                  <a:lnTo>
                    <a:pt x="3147038" y="3040826"/>
                  </a:lnTo>
                  <a:lnTo>
                    <a:pt x="0" y="3040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2903305">
              <a:off x="508803" y="1839972"/>
              <a:ext cx="2632825" cy="2543967"/>
            </a:xfrm>
            <a:custGeom>
              <a:avLst/>
              <a:gdLst/>
              <a:ahLst/>
              <a:cxnLst/>
              <a:rect r="r" b="b" t="t" l="l"/>
              <a:pathLst>
                <a:path h="2543967" w="2632825">
                  <a:moveTo>
                    <a:pt x="0" y="0"/>
                  </a:moveTo>
                  <a:lnTo>
                    <a:pt x="2632825" y="0"/>
                  </a:lnTo>
                  <a:lnTo>
                    <a:pt x="2632825" y="2543967"/>
                  </a:lnTo>
                  <a:lnTo>
                    <a:pt x="0" y="2543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-10655737">
            <a:off x="16440575" y="-642156"/>
            <a:ext cx="2255701" cy="3053106"/>
            <a:chOff x="0" y="0"/>
            <a:chExt cx="3007601" cy="407080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354845" y="0"/>
              <a:ext cx="2592854" cy="2505345"/>
            </a:xfrm>
            <a:custGeom>
              <a:avLst/>
              <a:gdLst/>
              <a:ahLst/>
              <a:cxnLst/>
              <a:rect r="r" b="b" t="t" l="l"/>
              <a:pathLst>
                <a:path h="2505345" w="2592854">
                  <a:moveTo>
                    <a:pt x="0" y="0"/>
                  </a:moveTo>
                  <a:lnTo>
                    <a:pt x="2592853" y="0"/>
                  </a:lnTo>
                  <a:lnTo>
                    <a:pt x="2592853" y="2505345"/>
                  </a:lnTo>
                  <a:lnTo>
                    <a:pt x="0" y="2505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2903305">
              <a:off x="419205" y="1515958"/>
              <a:ext cx="2169192" cy="2095982"/>
            </a:xfrm>
            <a:custGeom>
              <a:avLst/>
              <a:gdLst/>
              <a:ahLst/>
              <a:cxnLst/>
              <a:rect r="r" b="b" t="t" l="l"/>
              <a:pathLst>
                <a:path h="2095982" w="2169192">
                  <a:moveTo>
                    <a:pt x="0" y="0"/>
                  </a:moveTo>
                  <a:lnTo>
                    <a:pt x="2169191" y="0"/>
                  </a:lnTo>
                  <a:lnTo>
                    <a:pt x="2169191" y="2095981"/>
                  </a:lnTo>
                  <a:lnTo>
                    <a:pt x="0" y="2095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2106928">
            <a:off x="-1231200" y="229488"/>
            <a:ext cx="3230118" cy="4114800"/>
          </a:xfrm>
          <a:custGeom>
            <a:avLst/>
            <a:gdLst/>
            <a:ahLst/>
            <a:cxnLst/>
            <a:rect r="r" b="b" t="t" l="l"/>
            <a:pathLst>
              <a:path h="4114800" w="3230118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2952490">
            <a:off x="15515183" y="-402981"/>
            <a:ext cx="2163063" cy="6554735"/>
          </a:xfrm>
          <a:custGeom>
            <a:avLst/>
            <a:gdLst/>
            <a:ahLst/>
            <a:cxnLst/>
            <a:rect r="r" b="b" t="t" l="l"/>
            <a:pathLst>
              <a:path h="6554735" w="2163063">
                <a:moveTo>
                  <a:pt x="0" y="0"/>
                </a:moveTo>
                <a:lnTo>
                  <a:pt x="2163062" y="0"/>
                </a:lnTo>
                <a:lnTo>
                  <a:pt x="2163062" y="6554735"/>
                </a:lnTo>
                <a:lnTo>
                  <a:pt x="0" y="65547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512731" y="0"/>
            <a:ext cx="8505279" cy="2692204"/>
          </a:xfrm>
          <a:custGeom>
            <a:avLst/>
            <a:gdLst/>
            <a:ahLst/>
            <a:cxnLst/>
            <a:rect r="r" b="b" t="t" l="l"/>
            <a:pathLst>
              <a:path h="2692204" w="8505279">
                <a:moveTo>
                  <a:pt x="0" y="0"/>
                </a:moveTo>
                <a:lnTo>
                  <a:pt x="8505279" y="0"/>
                </a:lnTo>
                <a:lnTo>
                  <a:pt x="8505279" y="2692204"/>
                </a:lnTo>
                <a:lnTo>
                  <a:pt x="0" y="269220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11382" r="-2073" b="-16658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707692" y="7409523"/>
            <a:ext cx="9030265" cy="651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3"/>
              </a:lnSpc>
              <a:spcBef>
                <a:spcPct val="0"/>
              </a:spcBef>
            </a:pPr>
            <a:r>
              <a:rPr lang="en-US" b="true" sz="3616">
                <a:solidFill>
                  <a:srgbClr val="364F2D"/>
                </a:solidFill>
                <a:latin typeface="Poppins Bold"/>
                <a:ea typeface="Poppins Bold"/>
                <a:cs typeface="Poppins Bold"/>
                <a:sym typeface="Poppins Bold"/>
              </a:rPr>
              <a:t>Isane Vera Karsburg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23010"/>
            <a:ext cx="17820415" cy="7640503"/>
          </a:xfrm>
          <a:custGeom>
            <a:avLst/>
            <a:gdLst/>
            <a:ahLst/>
            <a:cxnLst/>
            <a:rect r="r" b="b" t="t" l="l"/>
            <a:pathLst>
              <a:path h="7640503" w="17820415">
                <a:moveTo>
                  <a:pt x="0" y="0"/>
                </a:moveTo>
                <a:lnTo>
                  <a:pt x="17820415" y="0"/>
                </a:lnTo>
                <a:lnTo>
                  <a:pt x="17820415" y="7640503"/>
                </a:lnTo>
                <a:lnTo>
                  <a:pt x="0" y="76405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2289" y="1028700"/>
            <a:ext cx="17603422" cy="8229600"/>
          </a:xfrm>
          <a:custGeom>
            <a:avLst/>
            <a:gdLst/>
            <a:ahLst/>
            <a:cxnLst/>
            <a:rect r="r" b="b" t="t" l="l"/>
            <a:pathLst>
              <a:path h="8229600" w="17603422">
                <a:moveTo>
                  <a:pt x="0" y="0"/>
                </a:moveTo>
                <a:lnTo>
                  <a:pt x="17603422" y="0"/>
                </a:lnTo>
                <a:lnTo>
                  <a:pt x="176034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3248"/>
            <a:ext cx="18105065" cy="6721506"/>
          </a:xfrm>
          <a:custGeom>
            <a:avLst/>
            <a:gdLst/>
            <a:ahLst/>
            <a:cxnLst/>
            <a:rect r="r" b="b" t="t" l="l"/>
            <a:pathLst>
              <a:path h="6721506" w="18105065">
                <a:moveTo>
                  <a:pt x="0" y="0"/>
                </a:moveTo>
                <a:lnTo>
                  <a:pt x="18105065" y="0"/>
                </a:lnTo>
                <a:lnTo>
                  <a:pt x="18105065" y="6721505"/>
                </a:lnTo>
                <a:lnTo>
                  <a:pt x="0" y="67215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990034" y="266056"/>
            <a:ext cx="5525830" cy="3109200"/>
          </a:xfrm>
          <a:custGeom>
            <a:avLst/>
            <a:gdLst/>
            <a:ahLst/>
            <a:cxnLst/>
            <a:rect r="r" b="b" t="t" l="l"/>
            <a:pathLst>
              <a:path h="3109200" w="5525830">
                <a:moveTo>
                  <a:pt x="0" y="0"/>
                </a:moveTo>
                <a:lnTo>
                  <a:pt x="5525830" y="0"/>
                </a:lnTo>
                <a:lnTo>
                  <a:pt x="5525830" y="3109200"/>
                </a:lnTo>
                <a:lnTo>
                  <a:pt x="0" y="310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91841" y="952500"/>
            <a:ext cx="2804517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b="true" sz="37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Bioinsumos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75729" y="3481247"/>
            <a:ext cx="15511520" cy="2528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7"/>
              </a:lnSpc>
              <a:spcBef>
                <a:spcPct val="0"/>
              </a:spcBef>
            </a:pPr>
            <a:r>
              <a:rPr lang="en-US" b="true" sz="2883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Os bioinsumos são produtos de origem biológica utilizados para m</a:t>
            </a:r>
            <a:r>
              <a:rPr lang="en-US" b="true" sz="2883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elhorar a produtividade agrícola de forma sustentável. Eles atuam na nutrição vegetal, proteção das plantas, recuperação do solo e estímulo ao crescimento, reduzindo a dependência de insumos químicos.</a:t>
            </a:r>
          </a:p>
          <a:p>
            <a:pPr algn="ctr">
              <a:lnSpc>
                <a:spcPts val="4037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175729" y="6865900"/>
            <a:ext cx="330294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Biofertilizantes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489354" y="6865900"/>
            <a:ext cx="603810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Inoculant</a:t>
            </a:r>
            <a:r>
              <a:rPr lang="en-US" b="true" sz="33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es microbiológicos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77087" y="6865900"/>
            <a:ext cx="299784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Biodefensivos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3259" y="710025"/>
            <a:ext cx="17041483" cy="7841321"/>
          </a:xfrm>
          <a:custGeom>
            <a:avLst/>
            <a:gdLst/>
            <a:ahLst/>
            <a:cxnLst/>
            <a:rect r="r" b="b" t="t" l="l"/>
            <a:pathLst>
              <a:path h="7841321" w="17041483">
                <a:moveTo>
                  <a:pt x="0" y="0"/>
                </a:moveTo>
                <a:lnTo>
                  <a:pt x="17041482" y="0"/>
                </a:lnTo>
                <a:lnTo>
                  <a:pt x="17041482" y="7841321"/>
                </a:lnTo>
                <a:lnTo>
                  <a:pt x="0" y="78413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" t="0" r="-15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80049" y="2989364"/>
            <a:ext cx="4225528" cy="732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>
                <a:solidFill>
                  <a:srgbClr val="233E32"/>
                </a:solidFill>
                <a:latin typeface="Open Sans 2"/>
                <a:ea typeface="Open Sans 2"/>
                <a:cs typeface="Open Sans 2"/>
                <a:sym typeface="Open Sans 2"/>
              </a:rPr>
              <a:t>Principais usos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80049" y="4282678"/>
            <a:ext cx="16127911" cy="3044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026" indent="-374013" lvl="1">
              <a:lnSpc>
                <a:spcPts val="4947"/>
              </a:lnSpc>
              <a:buFont typeface="Arial"/>
              <a:buChar char="•"/>
            </a:pPr>
            <a:r>
              <a:rPr lang="en-US" sz="3099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Fornecimento de nutrientes às plantas;</a:t>
            </a:r>
          </a:p>
          <a:p>
            <a:pPr algn="l" marL="748026" indent="-374013" lvl="1">
              <a:lnSpc>
                <a:spcPts val="4947"/>
              </a:lnSpc>
              <a:buFont typeface="Arial"/>
              <a:buChar char="•"/>
            </a:pPr>
            <a:r>
              <a:rPr lang="en-US" sz="3099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Aumento da matéria orgânica do solo;</a:t>
            </a:r>
          </a:p>
          <a:p>
            <a:pPr algn="l" marL="748026" indent="-374013" lvl="1">
              <a:lnSpc>
                <a:spcPts val="4947"/>
              </a:lnSpc>
              <a:buFont typeface="Arial"/>
              <a:buChar char="•"/>
            </a:pPr>
            <a:r>
              <a:rPr lang="en-US" sz="3099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Estímulo da microbiota benéfica;</a:t>
            </a:r>
          </a:p>
          <a:p>
            <a:pPr algn="l" marL="748026" indent="-374013" lvl="1">
              <a:lnSpc>
                <a:spcPts val="4947"/>
              </a:lnSpc>
              <a:buFont typeface="Arial"/>
              <a:buChar char="•"/>
            </a:pPr>
            <a:r>
              <a:rPr lang="en-US" sz="3099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Melhoria da retenção de água;</a:t>
            </a:r>
          </a:p>
          <a:p>
            <a:pPr algn="l" marL="748026" indent="-374013" lvl="1">
              <a:lnSpc>
                <a:spcPts val="4947"/>
              </a:lnSpc>
              <a:buFont typeface="Arial"/>
              <a:buChar char="•"/>
            </a:pPr>
            <a:r>
              <a:rPr lang="en-US" sz="3099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Recuperação de solos degradados.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556451"/>
            <a:ext cx="10655350" cy="92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88"/>
              </a:lnSpc>
            </a:pPr>
            <a:r>
              <a:rPr lang="en-US" sz="6000" b="true">
                <a:solidFill>
                  <a:srgbClr val="233E32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Inoculantes microbiológicos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38619" y="1622021"/>
            <a:ext cx="16127911" cy="1130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8"/>
              </a:lnSpc>
            </a:pPr>
            <a:r>
              <a:rPr lang="en-US" sz="2899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São produtos contendo bactérias ou fungos benéficos que promovem crescimento vegetal e auxiliam na absorção de nutrientes.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538619" y="3265375"/>
            <a:ext cx="16127911" cy="1707204"/>
            <a:chOff x="0" y="0"/>
            <a:chExt cx="21503881" cy="2276272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1503894" cy="2276221"/>
            </a:xfrm>
            <a:custGeom>
              <a:avLst/>
              <a:gdLst/>
              <a:ahLst/>
              <a:cxnLst/>
              <a:rect r="r" b="b" t="t" l="l"/>
              <a:pathLst>
                <a:path h="2276221" w="21503894">
                  <a:moveTo>
                    <a:pt x="0" y="0"/>
                  </a:moveTo>
                  <a:lnTo>
                    <a:pt x="21503894" y="0"/>
                  </a:lnTo>
                  <a:lnTo>
                    <a:pt x="21503894" y="2276221"/>
                  </a:lnTo>
                  <a:lnTo>
                    <a:pt x="0" y="2276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9" t="0" r="-58" b="-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03402" y="5486929"/>
            <a:ext cx="16127911" cy="1707204"/>
            <a:chOff x="0" y="0"/>
            <a:chExt cx="21503881" cy="2276272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1503894" cy="2276221"/>
            </a:xfrm>
            <a:custGeom>
              <a:avLst/>
              <a:gdLst/>
              <a:ahLst/>
              <a:cxnLst/>
              <a:rect r="r" b="b" t="t" l="l"/>
              <a:pathLst>
                <a:path h="2276221" w="21503894">
                  <a:moveTo>
                    <a:pt x="0" y="0"/>
                  </a:moveTo>
                  <a:lnTo>
                    <a:pt x="21503894" y="0"/>
                  </a:lnTo>
                  <a:lnTo>
                    <a:pt x="21503894" y="2276221"/>
                  </a:lnTo>
                  <a:lnTo>
                    <a:pt x="0" y="2276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9" t="0" r="-58" b="-2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03402" y="8097645"/>
            <a:ext cx="4225528" cy="732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>
                <a:solidFill>
                  <a:srgbClr val="233E32"/>
                </a:solidFill>
                <a:latin typeface="Open Sans 2"/>
                <a:ea typeface="Open Sans 2"/>
                <a:cs typeface="Open Sans 2"/>
                <a:sym typeface="Open Sans 2"/>
              </a:rPr>
              <a:t>Principais usos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67357" y="7365582"/>
            <a:ext cx="16127911" cy="2393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9120" indent="-289560" lvl="1">
              <a:lnSpc>
                <a:spcPts val="3830"/>
              </a:lnSpc>
              <a:buFont typeface="Arial"/>
              <a:buChar char="•"/>
            </a:pPr>
            <a:r>
              <a:rPr lang="en-US" sz="2400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Fixação biológica de nitrogênio;</a:t>
            </a:r>
          </a:p>
          <a:p>
            <a:pPr algn="l" marL="579120" indent="-289560" lvl="1">
              <a:lnSpc>
                <a:spcPts val="3830"/>
              </a:lnSpc>
              <a:buFont typeface="Arial"/>
              <a:buChar char="•"/>
            </a:pPr>
            <a:r>
              <a:rPr lang="en-US" sz="2400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Solubilização de fósforo;</a:t>
            </a:r>
          </a:p>
          <a:p>
            <a:pPr algn="l" marL="579120" indent="-289560" lvl="1">
              <a:lnSpc>
                <a:spcPts val="3830"/>
              </a:lnSpc>
              <a:buFont typeface="Arial"/>
              <a:buChar char="•"/>
            </a:pPr>
            <a:r>
              <a:rPr lang="en-US" sz="2400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Estímulo ao desenvolvimento radicular;</a:t>
            </a:r>
          </a:p>
          <a:p>
            <a:pPr algn="l" marL="579120" indent="-289560" lvl="1">
              <a:lnSpc>
                <a:spcPts val="3830"/>
              </a:lnSpc>
              <a:buFont typeface="Arial"/>
              <a:buChar char="•"/>
            </a:pPr>
            <a:r>
              <a:rPr lang="en-US" sz="2400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Aumento da absorção de nutrientes;</a:t>
            </a:r>
          </a:p>
          <a:p>
            <a:pPr algn="l" marL="579120" indent="-289560" lvl="1">
              <a:lnSpc>
                <a:spcPts val="3830"/>
              </a:lnSpc>
              <a:buFont typeface="Arial"/>
              <a:buChar char="•"/>
            </a:pPr>
            <a:r>
              <a:rPr lang="en-US" sz="2400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Maior tolerância ao estresse hídrico.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85465" y="753666"/>
            <a:ext cx="4286845" cy="80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9"/>
              </a:lnSpc>
            </a:pPr>
            <a:r>
              <a:rPr lang="en-US" sz="5200">
                <a:solidFill>
                  <a:srgbClr val="233E32"/>
                </a:solidFill>
                <a:latin typeface="Open Sans 2"/>
                <a:ea typeface="Open Sans 2"/>
                <a:cs typeface="Open Sans 2"/>
                <a:sym typeface="Open Sans 2"/>
              </a:rPr>
              <a:t>Biodefensivos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85465" y="1999955"/>
            <a:ext cx="16031470" cy="35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000">
                <a:solidFill>
                  <a:srgbClr val="2C2821"/>
                </a:solidFill>
                <a:latin typeface="Open Sans 2"/>
                <a:ea typeface="Open Sans 2"/>
                <a:cs typeface="Open Sans 2"/>
                <a:sym typeface="Open Sans 2"/>
              </a:rPr>
              <a:t>São agentes biológicos usados no controle de pragas, doenças e plantas daninhas.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85465" y="2707777"/>
            <a:ext cx="15117070" cy="1443190"/>
            <a:chOff x="0" y="0"/>
            <a:chExt cx="20156094" cy="1924253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0156043" cy="1924304"/>
            </a:xfrm>
            <a:custGeom>
              <a:avLst/>
              <a:gdLst/>
              <a:ahLst/>
              <a:cxnLst/>
              <a:rect r="r" b="b" t="t" l="l"/>
              <a:pathLst>
                <a:path h="1924304" w="20156043">
                  <a:moveTo>
                    <a:pt x="0" y="0"/>
                  </a:moveTo>
                  <a:lnTo>
                    <a:pt x="20156043" y="0"/>
                  </a:lnTo>
                  <a:lnTo>
                    <a:pt x="20156043" y="1924304"/>
                  </a:lnTo>
                  <a:lnTo>
                    <a:pt x="0" y="192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63" r="0" b="-159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585465" y="4473473"/>
            <a:ext cx="15117070" cy="1443190"/>
            <a:chOff x="0" y="0"/>
            <a:chExt cx="20156094" cy="1924253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0156043" cy="1924304"/>
            </a:xfrm>
            <a:custGeom>
              <a:avLst/>
              <a:gdLst/>
              <a:ahLst/>
              <a:cxnLst/>
              <a:rect r="r" b="b" t="t" l="l"/>
              <a:pathLst>
                <a:path h="1924304" w="20156043">
                  <a:moveTo>
                    <a:pt x="0" y="0"/>
                  </a:moveTo>
                  <a:lnTo>
                    <a:pt x="20156043" y="0"/>
                  </a:lnTo>
                  <a:lnTo>
                    <a:pt x="20156043" y="1924304"/>
                  </a:lnTo>
                  <a:lnTo>
                    <a:pt x="0" y="192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63" r="0" b="-159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5465" y="6239170"/>
            <a:ext cx="15117070" cy="1443190"/>
            <a:chOff x="0" y="0"/>
            <a:chExt cx="20156094" cy="1924253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0156043" cy="1924304"/>
            </a:xfrm>
            <a:custGeom>
              <a:avLst/>
              <a:gdLst/>
              <a:ahLst/>
              <a:cxnLst/>
              <a:rect r="r" b="b" t="t" l="l"/>
              <a:pathLst>
                <a:path h="1924304" w="20156043">
                  <a:moveTo>
                    <a:pt x="0" y="0"/>
                  </a:moveTo>
                  <a:lnTo>
                    <a:pt x="20156043" y="0"/>
                  </a:lnTo>
                  <a:lnTo>
                    <a:pt x="20156043" y="1924304"/>
                  </a:lnTo>
                  <a:lnTo>
                    <a:pt x="0" y="192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63" r="0" b="-159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85465" y="8004867"/>
            <a:ext cx="15117070" cy="1443190"/>
            <a:chOff x="0" y="0"/>
            <a:chExt cx="20156094" cy="1924253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0156043" cy="1924304"/>
            </a:xfrm>
            <a:custGeom>
              <a:avLst/>
              <a:gdLst/>
              <a:ahLst/>
              <a:cxnLst/>
              <a:rect r="r" b="b" t="t" l="l"/>
              <a:pathLst>
                <a:path h="1924304" w="20156043">
                  <a:moveTo>
                    <a:pt x="0" y="0"/>
                  </a:moveTo>
                  <a:lnTo>
                    <a:pt x="20156043" y="0"/>
                  </a:lnTo>
                  <a:lnTo>
                    <a:pt x="20156043" y="1924304"/>
                  </a:lnTo>
                  <a:lnTo>
                    <a:pt x="0" y="192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63" r="0" b="-159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3009" y="276940"/>
            <a:ext cx="14659516" cy="9766902"/>
          </a:xfrm>
          <a:custGeom>
            <a:avLst/>
            <a:gdLst/>
            <a:ahLst/>
            <a:cxnLst/>
            <a:rect r="r" b="b" t="t" l="l"/>
            <a:pathLst>
              <a:path h="9766902" w="14659516">
                <a:moveTo>
                  <a:pt x="0" y="0"/>
                </a:moveTo>
                <a:lnTo>
                  <a:pt x="14659516" y="0"/>
                </a:lnTo>
                <a:lnTo>
                  <a:pt x="14659516" y="9766902"/>
                </a:lnTo>
                <a:lnTo>
                  <a:pt x="0" y="9766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25438" y="211558"/>
            <a:ext cx="8322652" cy="9863883"/>
          </a:xfrm>
          <a:custGeom>
            <a:avLst/>
            <a:gdLst/>
            <a:ahLst/>
            <a:cxnLst/>
            <a:rect r="r" b="b" t="t" l="l"/>
            <a:pathLst>
              <a:path h="9863883" w="8322652">
                <a:moveTo>
                  <a:pt x="0" y="0"/>
                </a:moveTo>
                <a:lnTo>
                  <a:pt x="8322651" y="0"/>
                </a:lnTo>
                <a:lnTo>
                  <a:pt x="8322651" y="9863884"/>
                </a:lnTo>
                <a:lnTo>
                  <a:pt x="0" y="98638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98493" y="1218276"/>
            <a:ext cx="268575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Agrofloresta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1619" y="2004187"/>
            <a:ext cx="16317681" cy="5583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819"/>
              </a:lnSpc>
            </a:pPr>
            <a:r>
              <a:rPr lang="en-US" sz="6299" spc="10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Brasil tem</a:t>
            </a:r>
            <a:r>
              <a:rPr lang="en-US" b="true" sz="6299" spc="10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125.076</a:t>
            </a:r>
            <a:r>
              <a:rPr lang="en-US" sz="6299" spc="10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espécies de animais e </a:t>
            </a:r>
            <a:r>
              <a:rPr lang="en-US" b="true" sz="6299" spc="10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50.279</a:t>
            </a:r>
            <a:r>
              <a:rPr lang="en-US" sz="6299" spc="10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espécies de plantas e fungos (entre nativas, cultivadas e naturalizadas) conhecidas pela ciência.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9652" y="0"/>
            <a:ext cx="15046718" cy="10382235"/>
          </a:xfrm>
          <a:custGeom>
            <a:avLst/>
            <a:gdLst/>
            <a:ahLst/>
            <a:cxnLst/>
            <a:rect r="r" b="b" t="t" l="l"/>
            <a:pathLst>
              <a:path h="10382235" w="15046718">
                <a:moveTo>
                  <a:pt x="0" y="0"/>
                </a:moveTo>
                <a:lnTo>
                  <a:pt x="15046718" y="0"/>
                </a:lnTo>
                <a:lnTo>
                  <a:pt x="15046718" y="10382235"/>
                </a:lnTo>
                <a:lnTo>
                  <a:pt x="0" y="10382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809761" y="4806459"/>
            <a:ext cx="9122293" cy="5131290"/>
          </a:xfrm>
          <a:custGeom>
            <a:avLst/>
            <a:gdLst/>
            <a:ahLst/>
            <a:cxnLst/>
            <a:rect r="r" b="b" t="t" l="l"/>
            <a:pathLst>
              <a:path h="5131290" w="9122293">
                <a:moveTo>
                  <a:pt x="0" y="0"/>
                </a:moveTo>
                <a:lnTo>
                  <a:pt x="9122293" y="0"/>
                </a:lnTo>
                <a:lnTo>
                  <a:pt x="9122293" y="5131290"/>
                </a:lnTo>
                <a:lnTo>
                  <a:pt x="0" y="5131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89652" y="4563110"/>
            <a:ext cx="622830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364F2D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Monocultura = adensamento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567" y="197505"/>
            <a:ext cx="8187816" cy="8218636"/>
          </a:xfrm>
          <a:custGeom>
            <a:avLst/>
            <a:gdLst/>
            <a:ahLst/>
            <a:cxnLst/>
            <a:rect r="r" b="b" t="t" l="l"/>
            <a:pathLst>
              <a:path h="8218636" w="8187816">
                <a:moveTo>
                  <a:pt x="0" y="0"/>
                </a:moveTo>
                <a:lnTo>
                  <a:pt x="8187816" y="0"/>
                </a:lnTo>
                <a:lnTo>
                  <a:pt x="8187816" y="8218636"/>
                </a:lnTo>
                <a:lnTo>
                  <a:pt x="0" y="82186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162924" y="552593"/>
            <a:ext cx="5355737" cy="6356958"/>
          </a:xfrm>
          <a:custGeom>
            <a:avLst/>
            <a:gdLst/>
            <a:ahLst/>
            <a:cxnLst/>
            <a:rect r="r" b="b" t="t" l="l"/>
            <a:pathLst>
              <a:path h="6356958" w="5355737">
                <a:moveTo>
                  <a:pt x="0" y="0"/>
                </a:moveTo>
                <a:lnTo>
                  <a:pt x="5355738" y="0"/>
                </a:lnTo>
                <a:lnTo>
                  <a:pt x="535573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4972" y="793495"/>
            <a:ext cx="4626660" cy="6854312"/>
          </a:xfrm>
          <a:custGeom>
            <a:avLst/>
            <a:gdLst/>
            <a:ahLst/>
            <a:cxnLst/>
            <a:rect r="r" b="b" t="t" l="l"/>
            <a:pathLst>
              <a:path h="6854312" w="4626660">
                <a:moveTo>
                  <a:pt x="0" y="0"/>
                </a:moveTo>
                <a:lnTo>
                  <a:pt x="4626660" y="0"/>
                </a:lnTo>
                <a:lnTo>
                  <a:pt x="4626660" y="6854311"/>
                </a:lnTo>
                <a:lnTo>
                  <a:pt x="0" y="68543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14255" y="3612854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655360" y="1895915"/>
            <a:ext cx="7871817" cy="4554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Obrigada pela atenção</a:t>
            </a: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isane.karsburg@unemat.br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4448" y="2241143"/>
            <a:ext cx="5841877" cy="3386308"/>
          </a:xfrm>
          <a:custGeom>
            <a:avLst/>
            <a:gdLst/>
            <a:ahLst/>
            <a:cxnLst/>
            <a:rect r="r" b="b" t="t" l="l"/>
            <a:pathLst>
              <a:path h="3386308" w="5841877">
                <a:moveTo>
                  <a:pt x="0" y="0"/>
                </a:moveTo>
                <a:lnTo>
                  <a:pt x="5841876" y="0"/>
                </a:lnTo>
                <a:lnTo>
                  <a:pt x="5841876" y="3386308"/>
                </a:lnTo>
                <a:lnTo>
                  <a:pt x="0" y="33863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59054" y="2298273"/>
            <a:ext cx="4927782" cy="3272047"/>
          </a:xfrm>
          <a:custGeom>
            <a:avLst/>
            <a:gdLst/>
            <a:ahLst/>
            <a:cxnLst/>
            <a:rect r="r" b="b" t="t" l="l"/>
            <a:pathLst>
              <a:path h="3272047" w="4927782">
                <a:moveTo>
                  <a:pt x="0" y="0"/>
                </a:moveTo>
                <a:lnTo>
                  <a:pt x="4927782" y="0"/>
                </a:lnTo>
                <a:lnTo>
                  <a:pt x="4927782" y="3272047"/>
                </a:lnTo>
                <a:lnTo>
                  <a:pt x="0" y="32720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88668" y="2298273"/>
            <a:ext cx="4987908" cy="3329178"/>
          </a:xfrm>
          <a:custGeom>
            <a:avLst/>
            <a:gdLst/>
            <a:ahLst/>
            <a:cxnLst/>
            <a:rect r="r" b="b" t="t" l="l"/>
            <a:pathLst>
              <a:path h="3329178" w="4987908">
                <a:moveTo>
                  <a:pt x="0" y="0"/>
                </a:moveTo>
                <a:lnTo>
                  <a:pt x="4987908" y="0"/>
                </a:lnTo>
                <a:lnTo>
                  <a:pt x="4987908" y="3329178"/>
                </a:lnTo>
                <a:lnTo>
                  <a:pt x="0" y="33291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03" t="0" r="-8303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4448" y="5994209"/>
            <a:ext cx="4433251" cy="3611796"/>
          </a:xfrm>
          <a:custGeom>
            <a:avLst/>
            <a:gdLst/>
            <a:ahLst/>
            <a:cxnLst/>
            <a:rect r="r" b="b" t="t" l="l"/>
            <a:pathLst>
              <a:path h="3611796" w="4433251">
                <a:moveTo>
                  <a:pt x="0" y="0"/>
                </a:moveTo>
                <a:lnTo>
                  <a:pt x="4433251" y="0"/>
                </a:lnTo>
                <a:lnTo>
                  <a:pt x="4433251" y="3611796"/>
                </a:lnTo>
                <a:lnTo>
                  <a:pt x="0" y="36117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42309" y="5975766"/>
            <a:ext cx="5476446" cy="3648682"/>
          </a:xfrm>
          <a:custGeom>
            <a:avLst/>
            <a:gdLst/>
            <a:ahLst/>
            <a:cxnLst/>
            <a:rect r="r" b="b" t="t" l="l"/>
            <a:pathLst>
              <a:path h="3648682" w="5476446">
                <a:moveTo>
                  <a:pt x="0" y="0"/>
                </a:moveTo>
                <a:lnTo>
                  <a:pt x="5476446" y="0"/>
                </a:lnTo>
                <a:lnTo>
                  <a:pt x="5476446" y="3648682"/>
                </a:lnTo>
                <a:lnTo>
                  <a:pt x="0" y="3648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565127" y="5994209"/>
            <a:ext cx="5448764" cy="3630239"/>
          </a:xfrm>
          <a:custGeom>
            <a:avLst/>
            <a:gdLst/>
            <a:ahLst/>
            <a:cxnLst/>
            <a:rect r="r" b="b" t="t" l="l"/>
            <a:pathLst>
              <a:path h="3630239" w="5448764">
                <a:moveTo>
                  <a:pt x="0" y="0"/>
                </a:moveTo>
                <a:lnTo>
                  <a:pt x="5448764" y="0"/>
                </a:lnTo>
                <a:lnTo>
                  <a:pt x="5448764" y="3630239"/>
                </a:lnTo>
                <a:lnTo>
                  <a:pt x="0" y="36302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650372" y="914400"/>
            <a:ext cx="6772573" cy="750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b="true" sz="4199" spc="7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que é biodiversidade?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0150" y="455753"/>
            <a:ext cx="17233355" cy="9499887"/>
          </a:xfrm>
          <a:custGeom>
            <a:avLst/>
            <a:gdLst/>
            <a:ahLst/>
            <a:cxnLst/>
            <a:rect r="r" b="b" t="t" l="l"/>
            <a:pathLst>
              <a:path h="9499887" w="17233355">
                <a:moveTo>
                  <a:pt x="0" y="0"/>
                </a:moveTo>
                <a:lnTo>
                  <a:pt x="17233355" y="0"/>
                </a:lnTo>
                <a:lnTo>
                  <a:pt x="17233355" y="9499887"/>
                </a:lnTo>
                <a:lnTo>
                  <a:pt x="0" y="94998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2479" y="1353911"/>
            <a:ext cx="17420142" cy="7904389"/>
          </a:xfrm>
          <a:custGeom>
            <a:avLst/>
            <a:gdLst/>
            <a:ahLst/>
            <a:cxnLst/>
            <a:rect r="r" b="b" t="t" l="l"/>
            <a:pathLst>
              <a:path h="7904389" w="17420142">
                <a:moveTo>
                  <a:pt x="0" y="0"/>
                </a:moveTo>
                <a:lnTo>
                  <a:pt x="17420142" y="0"/>
                </a:lnTo>
                <a:lnTo>
                  <a:pt x="17420142" y="7904389"/>
                </a:lnTo>
                <a:lnTo>
                  <a:pt x="0" y="7904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10448" y="497491"/>
            <a:ext cx="15848852" cy="9073468"/>
          </a:xfrm>
          <a:custGeom>
            <a:avLst/>
            <a:gdLst/>
            <a:ahLst/>
            <a:cxnLst/>
            <a:rect r="r" b="b" t="t" l="l"/>
            <a:pathLst>
              <a:path h="9073468" w="15848852">
                <a:moveTo>
                  <a:pt x="0" y="0"/>
                </a:moveTo>
                <a:lnTo>
                  <a:pt x="15848852" y="0"/>
                </a:lnTo>
                <a:lnTo>
                  <a:pt x="15848852" y="9073467"/>
                </a:lnTo>
                <a:lnTo>
                  <a:pt x="0" y="9073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552675"/>
            <a:ext cx="17969384" cy="5345892"/>
          </a:xfrm>
          <a:custGeom>
            <a:avLst/>
            <a:gdLst/>
            <a:ahLst/>
            <a:cxnLst/>
            <a:rect r="r" b="b" t="t" l="l"/>
            <a:pathLst>
              <a:path h="5345892" w="17969384">
                <a:moveTo>
                  <a:pt x="0" y="0"/>
                </a:moveTo>
                <a:lnTo>
                  <a:pt x="17969384" y="0"/>
                </a:lnTo>
                <a:lnTo>
                  <a:pt x="17969384" y="5345892"/>
                </a:lnTo>
                <a:lnTo>
                  <a:pt x="0" y="53458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6579" y="1537599"/>
            <a:ext cx="17144933" cy="7393752"/>
          </a:xfrm>
          <a:custGeom>
            <a:avLst/>
            <a:gdLst/>
            <a:ahLst/>
            <a:cxnLst/>
            <a:rect r="r" b="b" t="t" l="l"/>
            <a:pathLst>
              <a:path h="7393752" w="17144933">
                <a:moveTo>
                  <a:pt x="0" y="0"/>
                </a:moveTo>
                <a:lnTo>
                  <a:pt x="17144933" y="0"/>
                </a:lnTo>
                <a:lnTo>
                  <a:pt x="17144933" y="7393753"/>
                </a:lnTo>
                <a:lnTo>
                  <a:pt x="0" y="73937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7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74243" y="202250"/>
            <a:ext cx="15752810" cy="9766742"/>
          </a:xfrm>
          <a:custGeom>
            <a:avLst/>
            <a:gdLst/>
            <a:ahLst/>
            <a:cxnLst/>
            <a:rect r="r" b="b" t="t" l="l"/>
            <a:pathLst>
              <a:path h="9766742" w="15752810">
                <a:moveTo>
                  <a:pt x="0" y="0"/>
                </a:moveTo>
                <a:lnTo>
                  <a:pt x="15752809" y="0"/>
                </a:lnTo>
                <a:lnTo>
                  <a:pt x="15752809" y="9766742"/>
                </a:lnTo>
                <a:lnTo>
                  <a:pt x="0" y="97667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DAHKTchPRrM</dc:identifier>
  <dcterms:modified xsi:type="dcterms:W3CDTF">2011-08-01T06:04:30Z</dcterms:modified>
  <cp:revision>1</cp:revision>
  <dc:title>•Importância da Conservação da Biodiversidade para a Defesa Fitossanitária</dc:title>
</cp:coreProperties>
</file>