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8" r:id="rId3"/>
    <p:sldId id="305" r:id="rId4"/>
    <p:sldId id="257" r:id="rId5"/>
    <p:sldId id="266" r:id="rId6"/>
    <p:sldId id="313" r:id="rId7"/>
    <p:sldId id="267" r:id="rId8"/>
    <p:sldId id="258" r:id="rId9"/>
    <p:sldId id="270" r:id="rId10"/>
    <p:sldId id="271" r:id="rId11"/>
    <p:sldId id="286" r:id="rId12"/>
    <p:sldId id="315" r:id="rId13"/>
    <p:sldId id="272" r:id="rId14"/>
    <p:sldId id="307" r:id="rId15"/>
    <p:sldId id="273" r:id="rId16"/>
    <p:sldId id="288" r:id="rId17"/>
    <p:sldId id="274" r:id="rId18"/>
    <p:sldId id="297" r:id="rId19"/>
    <p:sldId id="312" r:id="rId20"/>
    <p:sldId id="290" r:id="rId21"/>
    <p:sldId id="275" r:id="rId22"/>
    <p:sldId id="316" r:id="rId23"/>
    <p:sldId id="306" r:id="rId24"/>
    <p:sldId id="291" r:id="rId25"/>
    <p:sldId id="278" r:id="rId26"/>
    <p:sldId id="325" r:id="rId27"/>
    <p:sldId id="324" r:id="rId28"/>
    <p:sldId id="328" r:id="rId29"/>
    <p:sldId id="287" r:id="rId30"/>
    <p:sldId id="332" r:id="rId31"/>
    <p:sldId id="295" r:id="rId32"/>
    <p:sldId id="279" r:id="rId33"/>
    <p:sldId id="292" r:id="rId34"/>
    <p:sldId id="293" r:id="rId35"/>
    <p:sldId id="322" r:id="rId36"/>
    <p:sldId id="319" r:id="rId37"/>
    <p:sldId id="320" r:id="rId38"/>
    <p:sldId id="331" r:id="rId39"/>
    <p:sldId id="280" r:id="rId40"/>
    <p:sldId id="281" r:id="rId41"/>
    <p:sldId id="329" r:id="rId42"/>
    <p:sldId id="318" r:id="rId43"/>
    <p:sldId id="301" r:id="rId44"/>
    <p:sldId id="302" r:id="rId45"/>
    <p:sldId id="300" r:id="rId46"/>
    <p:sldId id="303" r:id="rId47"/>
    <p:sldId id="282" r:id="rId48"/>
    <p:sldId id="323" r:id="rId49"/>
    <p:sldId id="309" r:id="rId50"/>
    <p:sldId id="326" r:id="rId5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176DA9-05AC-5DC4-355B-ECD3E7DF80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C208C01-AE96-847E-A145-5300942992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D69EE72-C10D-A1B1-05BB-5DB1DC1A7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2F68-6A4F-429E-A628-153BBE653A01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7F3CC7-BA71-593C-334E-99B13CCDD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DB06342-7C2F-6697-D36F-0E5C8B6F7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EE1D2-9A62-4F20-896C-BBB257FEBA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9311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E46EC1-1664-89BC-256D-CB4B94E23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075FD73-B434-1EC7-9BA9-2A03FC5D12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299830D-B966-AB08-F0F1-6F2A9D2CA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2F68-6A4F-429E-A628-153BBE653A01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0A87B9C-E493-8EFD-C16A-55D08E98D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7BEDD38-1872-D6DB-B6EB-12A74BD6C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EE1D2-9A62-4F20-896C-BBB257FEBA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8489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7572E32-A641-9E38-2616-B4B8AF3CC4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53B7A02-B8C3-B583-B08E-785024E79D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CA80A1C-7C75-B47B-1A69-55AB90147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2F68-6A4F-429E-A628-153BBE653A01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0B9084E-D77A-C0CA-511C-5DB9F08A7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D8CC4FA-FECB-9D87-E154-F4DAFE164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EE1D2-9A62-4F20-896C-BBB257FEBA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8149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553BBF-FE4F-55C5-FC73-5AA47D4E5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382CD72-00AB-3EDF-7295-347970A12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589E1C9-D77C-C799-B6C4-DF5CA609D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2F68-6A4F-429E-A628-153BBE653A01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2703A46-311D-584A-8074-11BD4DEC1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480E8EC-BAC4-3175-5539-3E68A1139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EE1D2-9A62-4F20-896C-BBB257FEBA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644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14AA1B-8718-13E9-B9D3-7C52D5C95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B18485A-D438-3E02-6A94-29B7206B6C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805D77B-68B7-0EC7-3783-9818EBDAA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2F68-6A4F-429E-A628-153BBE653A01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B5E3AF1-711A-6A69-12A8-18D7EE044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1349FFD-B31E-4E80-B98E-AB6B3C034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EE1D2-9A62-4F20-896C-BBB257FEBA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9529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437F39-36ED-9159-3E2C-4D86AC62B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C98F7B8-0D65-D848-AC0F-C9DE5784CB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F5D459B-E174-7715-FF4D-B88075995B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2492C1A-36E9-3117-CA01-05D720EEB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2F68-6A4F-429E-A628-153BBE653A01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A590837-63F4-9CF5-BF76-C8305788D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513134C-7D7E-82DB-94EB-7A4BB6434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EE1D2-9A62-4F20-896C-BBB257FEBA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564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240927-1983-80B1-8690-A399356CE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B59B444-C6BE-B83A-DDD8-9E89BF5D03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813E89F-2246-A50D-FF87-DA04B34A3D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80A3D40-E296-2012-C667-6B3AF907F2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82AC3E6-AD16-57EB-063A-08D341B943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FA3A575-23F4-213D-4B20-C23CF74A9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2F68-6A4F-429E-A628-153BBE653A01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7778C9A-FD15-9C7A-8855-BB12B4D0C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DBF2A3B-F9DE-5CAE-AED4-0AD3E8151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EE1D2-9A62-4F20-896C-BBB257FEBA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0326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2CFF7F-F10F-23BA-DAF9-339888ACE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0476F02-9555-638E-F019-358AD209D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2F68-6A4F-429E-A628-153BBE653A01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2CFCC90-9307-8628-D9DF-290A6EB10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AD43799-340D-4968-6219-53EFC58C8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EE1D2-9A62-4F20-896C-BBB257FEBA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7984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9B6FA3A-4B15-1D53-380E-865CD6534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2F68-6A4F-429E-A628-153BBE653A01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F0496B5-1EDE-FF0F-7881-D9687F47E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46C87A1-2537-0063-8DC0-056C6709D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EE1D2-9A62-4F20-896C-BBB257FEBA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5092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710141-1B51-79A4-9077-9E3DA59A5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96AE2C0-9A8E-05FA-5078-4375DD879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86ACF38-F682-BC93-D1DE-8C6F518047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3FA4D3B-1676-9A5B-9C5D-C3557DEB0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2F68-6A4F-429E-A628-153BBE653A01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D6DFE54-FEAB-D982-E91F-38AFE2900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785057D-6191-515E-3378-903B70CF9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EE1D2-9A62-4F20-896C-BBB257FEBA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6019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7E6FA2-473E-68BB-EB0E-8AEBCF981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F5C0E96-17D5-FAF5-6C6D-685C34AEA0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CC467F2-1929-628E-6033-BD0C2726A3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A080A84-71D1-7859-CB40-222B92999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2F68-6A4F-429E-A628-153BBE653A01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F182E9A-AE6B-BA97-DF76-A466F4B81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35E262C-82E7-FC94-2AB3-D25283641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EE1D2-9A62-4F20-896C-BBB257FEBA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897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D83973D-2782-6A39-F0C2-1C3CFF0FA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D231429-CDF6-ADB2-1415-9ADE0626D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53B689D-E8CD-4BD7-60C4-13F5A75D7B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F02F68-6A4F-429E-A628-153BBE653A01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54398BC-202D-3F48-05BE-A37CC1DD9F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27BED7A-EDAB-7694-DE3B-9EB2FAA2AB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AEE1D2-9A62-4F20-896C-BBB257FEBA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6971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84ACA2F-B480-7537-51BB-760B4F8F5FF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16" y="303266"/>
            <a:ext cx="10628671" cy="6723603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D1110B9-D432-2E5E-B280-1CE35714CA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9487" y="895477"/>
            <a:ext cx="10401300" cy="2341563"/>
          </a:xfrm>
        </p:spPr>
        <p:txBody>
          <a:bodyPr>
            <a:noAutofit/>
          </a:bodyPr>
          <a:lstStyle/>
          <a:p>
            <a:r>
              <a:rPr lang="pt-BR" b="1" dirty="0"/>
              <a:t>Boas práticas no campo para a produção de sementes certificadas de Soja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D0AA71A-349A-4CFB-2CAD-BA8830141C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1213" y="3829251"/>
            <a:ext cx="9144000" cy="1655762"/>
          </a:xfrm>
        </p:spPr>
        <p:txBody>
          <a:bodyPr>
            <a:normAutofit lnSpcReduction="10000"/>
          </a:bodyPr>
          <a:lstStyle/>
          <a:p>
            <a:pPr algn="l"/>
            <a:r>
              <a:rPr lang="pt-BR" sz="3200" b="1" dirty="0"/>
              <a:t>Daniel de Brito Goulart</a:t>
            </a:r>
          </a:p>
          <a:p>
            <a:pPr algn="l"/>
            <a:r>
              <a:rPr lang="pt-BR" sz="3200" b="1" dirty="0"/>
              <a:t>Eng. Agr., </a:t>
            </a:r>
            <a:r>
              <a:rPr lang="pt-BR" sz="3200" b="1" dirty="0" err="1"/>
              <a:t>M.Sc</a:t>
            </a:r>
            <a:r>
              <a:rPr lang="pt-BR" sz="3200" b="1" dirty="0"/>
              <a:t>.</a:t>
            </a:r>
          </a:p>
          <a:p>
            <a:pPr algn="l"/>
            <a:r>
              <a:rPr lang="pt-BR" sz="3200" b="1" dirty="0"/>
              <a:t>Sementes Arco Iris</a:t>
            </a:r>
          </a:p>
        </p:txBody>
      </p:sp>
    </p:spTree>
    <p:extLst>
      <p:ext uri="{BB962C8B-B14F-4D97-AF65-F5344CB8AC3E}">
        <p14:creationId xmlns:p14="http://schemas.microsoft.com/office/powerpoint/2010/main" val="3366850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510E9D-6286-F741-0AA0-BCB2D4426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A – Planejamento e Pré-Plantio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093CB22-BB47-1C22-CCA7-01AE22E6F6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b="1" dirty="0"/>
              <a:t>2 - Análises da semente utilizada</a:t>
            </a:r>
            <a:endParaRPr lang="pt-BR" dirty="0"/>
          </a:p>
          <a:p>
            <a:pPr lvl="1"/>
            <a:r>
              <a:rPr lang="pt-BR" dirty="0"/>
              <a:t>Germinação e Vigor</a:t>
            </a:r>
          </a:p>
          <a:p>
            <a:pPr lvl="1"/>
            <a:r>
              <a:rPr lang="pt-BR" dirty="0"/>
              <a:t>Pureza física</a:t>
            </a:r>
          </a:p>
          <a:p>
            <a:pPr lvl="1"/>
            <a:r>
              <a:rPr lang="pt-BR" dirty="0"/>
              <a:t>Sanidade</a:t>
            </a:r>
          </a:p>
          <a:p>
            <a:pPr lvl="1"/>
            <a:r>
              <a:rPr lang="pt-BR" dirty="0">
                <a:highlight>
                  <a:srgbClr val="00FF00"/>
                </a:highlight>
              </a:rPr>
              <a:t>Pureza genética </a:t>
            </a:r>
          </a:p>
          <a:p>
            <a:pPr marL="0" lvl="0" indent="0">
              <a:buNone/>
            </a:pP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90788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320CC3-87CC-D418-067C-95433005C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Cor do Hilo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8242370-AE32-339D-0D43-204011BFE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5506" y="346792"/>
            <a:ext cx="4600987" cy="6250055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00301498-EC02-8615-8E5D-5BD44D16EB0C}"/>
              </a:ext>
            </a:extLst>
          </p:cNvPr>
          <p:cNvSpPr txBox="1"/>
          <p:nvPr/>
        </p:nvSpPr>
        <p:spPr>
          <a:xfrm>
            <a:off x="4001729" y="6596847"/>
            <a:ext cx="22614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Fonte: documento 38 Embrapa</a:t>
            </a:r>
          </a:p>
          <a:p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25301351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7C743-67D3-8E32-F854-93C1439CE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AB9E68-78A5-0CE7-C1DA-9219595BF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A – Planejamento e Pré-Plantio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65CC16B-0EEB-1239-5EF8-7C28567DC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b="1" dirty="0"/>
              <a:t>3 -Planejamento operacional</a:t>
            </a:r>
            <a:endParaRPr lang="pt-BR" dirty="0"/>
          </a:p>
          <a:p>
            <a:pPr lvl="0"/>
            <a:r>
              <a:rPr lang="pt-BR" dirty="0"/>
              <a:t>Cronograma de plantio </a:t>
            </a:r>
          </a:p>
          <a:p>
            <a:pPr lvl="0"/>
            <a:r>
              <a:rPr lang="pt-BR" dirty="0"/>
              <a:t>Disponibilidade de máquinas </a:t>
            </a:r>
          </a:p>
          <a:p>
            <a:pPr lvl="0"/>
            <a:r>
              <a:rPr lang="pt-BR" dirty="0"/>
              <a:t>Planejamento de colheita e secagem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07956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7A755E-F300-83DA-8D82-A67F08510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B – Plantio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CDC1212-F85A-F947-4B77-58A55CA23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110" y="1386348"/>
            <a:ext cx="10832690" cy="479061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t-BR" b="1" dirty="0"/>
              <a:t> </a:t>
            </a:r>
            <a:r>
              <a:rPr lang="pt-BR" sz="3600" b="1" dirty="0"/>
              <a:t>Cuidados fundamentais</a:t>
            </a:r>
          </a:p>
          <a:p>
            <a:r>
              <a:rPr lang="pt-BR" b="1" dirty="0"/>
              <a:t>Região de plantio</a:t>
            </a:r>
            <a:endParaRPr lang="pt-BR" dirty="0"/>
          </a:p>
          <a:p>
            <a:pPr lvl="1"/>
            <a:r>
              <a:rPr lang="pt-BR" dirty="0"/>
              <a:t>Altitude  (uniformidade de maturação)</a:t>
            </a:r>
          </a:p>
          <a:p>
            <a:pPr lvl="1"/>
            <a:r>
              <a:rPr lang="pt-BR" dirty="0"/>
              <a:t>Regime de chuvas (perdas de qualidade por chuvas na colheita)</a:t>
            </a:r>
          </a:p>
          <a:p>
            <a:r>
              <a:rPr lang="pt-BR" b="1" dirty="0"/>
              <a:t>Limpeza e descontaminação de equipamentos</a:t>
            </a:r>
            <a:endParaRPr lang="pt-BR" dirty="0"/>
          </a:p>
          <a:p>
            <a:pPr lvl="1"/>
            <a:r>
              <a:rPr lang="pt-BR" dirty="0"/>
              <a:t>Máquinas de tratamento </a:t>
            </a:r>
          </a:p>
          <a:p>
            <a:pPr lvl="1"/>
            <a:r>
              <a:rPr lang="pt-BR" dirty="0"/>
              <a:t>Semeadoras </a:t>
            </a:r>
          </a:p>
          <a:p>
            <a:r>
              <a:rPr lang="pt-BR" b="1" dirty="0"/>
              <a:t>Implantação do campo</a:t>
            </a:r>
            <a:endParaRPr lang="pt-BR" dirty="0"/>
          </a:p>
          <a:p>
            <a:pPr lvl="1"/>
            <a:r>
              <a:rPr lang="pt-BR" dirty="0"/>
              <a:t>Utilização exclusiva do lote programado </a:t>
            </a:r>
          </a:p>
          <a:p>
            <a:pPr lvl="1"/>
            <a:r>
              <a:rPr lang="pt-BR" dirty="0"/>
              <a:t>Separar as glebas por lote de plantio. </a:t>
            </a:r>
          </a:p>
          <a:p>
            <a:pPr lvl="1"/>
            <a:r>
              <a:rPr lang="pt-BR" dirty="0"/>
              <a:t>Uniformidade de distribuição </a:t>
            </a:r>
          </a:p>
          <a:p>
            <a:pPr lvl="1"/>
            <a:r>
              <a:rPr lang="pt-BR" dirty="0"/>
              <a:t>Controle da profundidade de semeadura </a:t>
            </a:r>
          </a:p>
          <a:p>
            <a:r>
              <a:rPr lang="pt-BR" b="1" dirty="0"/>
              <a:t>Bordaduras/Limites de campo</a:t>
            </a:r>
            <a:endParaRPr lang="pt-BR" dirty="0"/>
          </a:p>
          <a:p>
            <a:pPr lvl="1"/>
            <a:r>
              <a:rPr lang="pt-BR" dirty="0"/>
              <a:t>Demarcação adequada </a:t>
            </a:r>
          </a:p>
          <a:p>
            <a:pPr lvl="1"/>
            <a:r>
              <a:rPr lang="pt-BR" dirty="0"/>
              <a:t>Identificação do campo </a:t>
            </a:r>
          </a:p>
          <a:p>
            <a:pPr lvl="1"/>
            <a:r>
              <a:rPr lang="pt-BR" dirty="0"/>
              <a:t>Rastreabilidade dos lotes </a:t>
            </a:r>
          </a:p>
          <a:p>
            <a:pPr lvl="1"/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2362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43AC1B-FF5D-F5DF-4570-9B2FBE6E6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E71251D6-C240-9928-E604-30509CBCCF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0" y="-390406"/>
            <a:ext cx="4953000" cy="805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4855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7BC572-3A5F-98A8-BBF3-E4D08CA95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C – Condução dos Campos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0B589B2-17E1-DC1F-DBAA-FBB0CEF20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981" y="1288026"/>
            <a:ext cx="11176819" cy="4888937"/>
          </a:xfrm>
        </p:spPr>
        <p:txBody>
          <a:bodyPr>
            <a:normAutofit lnSpcReduction="10000"/>
          </a:bodyPr>
          <a:lstStyle/>
          <a:p>
            <a:r>
              <a:rPr lang="pt-BR" b="1" dirty="0"/>
              <a:t>Acompanhamento de campo</a:t>
            </a:r>
            <a:endParaRPr lang="pt-BR" dirty="0"/>
          </a:p>
          <a:p>
            <a:pPr lvl="1"/>
            <a:r>
              <a:rPr lang="pt-BR" dirty="0"/>
              <a:t>Uniformidade de emergência </a:t>
            </a:r>
          </a:p>
          <a:p>
            <a:pPr lvl="1"/>
            <a:r>
              <a:rPr lang="pt-BR" dirty="0"/>
              <a:t>População de plantas </a:t>
            </a:r>
          </a:p>
          <a:p>
            <a:pPr lvl="1"/>
            <a:r>
              <a:rPr lang="pt-BR" dirty="0"/>
              <a:t>Desenvolvimento vegetativo </a:t>
            </a:r>
          </a:p>
          <a:p>
            <a:r>
              <a:rPr lang="pt-BR" b="1" dirty="0" err="1"/>
              <a:t>Roguing</a:t>
            </a:r>
            <a:r>
              <a:rPr lang="pt-BR" b="1" dirty="0"/>
              <a:t> (eliminação de plantas atípicas)</a:t>
            </a:r>
            <a:endParaRPr lang="pt-BR" dirty="0"/>
          </a:p>
          <a:p>
            <a:pPr lvl="1"/>
            <a:r>
              <a:rPr lang="pt-BR" dirty="0"/>
              <a:t>Plantas fora do padrão varietal </a:t>
            </a:r>
          </a:p>
          <a:p>
            <a:pPr lvl="1"/>
            <a:r>
              <a:rPr lang="pt-BR" dirty="0"/>
              <a:t>Plantas voluntárias/tigueras</a:t>
            </a:r>
          </a:p>
          <a:p>
            <a:pPr lvl="1"/>
            <a:r>
              <a:rPr lang="pt-BR" dirty="0"/>
              <a:t>Misturas varietais </a:t>
            </a:r>
          </a:p>
          <a:p>
            <a:r>
              <a:rPr lang="pt-BR" b="1" dirty="0"/>
              <a:t>Controle fitossanitário</a:t>
            </a:r>
            <a:endParaRPr lang="pt-BR" dirty="0"/>
          </a:p>
          <a:p>
            <a:pPr lvl="1"/>
            <a:r>
              <a:rPr lang="pt-BR" dirty="0"/>
              <a:t>Percevejos </a:t>
            </a:r>
          </a:p>
          <a:p>
            <a:r>
              <a:rPr lang="pt-BR" b="1" dirty="0"/>
              <a:t>Vistorias para certificação</a:t>
            </a:r>
            <a:endParaRPr lang="pt-BR" dirty="0"/>
          </a:p>
          <a:p>
            <a:pPr lvl="1"/>
            <a:r>
              <a:rPr lang="pt-BR" dirty="0"/>
              <a:t>Cumprimento dos padrões exigidos pela legislação </a:t>
            </a:r>
          </a:p>
          <a:p>
            <a:pPr lvl="1"/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43938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F31FF3-EA4B-83D9-4F91-50BA60C2D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914E1757-9114-5C6B-CAC7-01D91D5E44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1301"/>
            <a:ext cx="12192000" cy="7432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9841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FF04DD-3C1F-1655-EC12-E3F6F74F7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D – Colheita e Beneficiamento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FDB0688-B8F1-C31F-8C1A-013B473959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sz="3600" b="1" dirty="0"/>
              <a:t>Etapa de maior risco para perda de qualidade</a:t>
            </a:r>
            <a:endParaRPr lang="pt-BR" sz="3600" dirty="0"/>
          </a:p>
          <a:p>
            <a:r>
              <a:rPr lang="pt-BR" b="1" dirty="0"/>
              <a:t>Cuidados operacionais</a:t>
            </a:r>
            <a:endParaRPr lang="pt-BR" dirty="0"/>
          </a:p>
          <a:p>
            <a:pPr lvl="1"/>
            <a:r>
              <a:rPr lang="pt-BR" dirty="0"/>
              <a:t>Limpeza completa da colheitadeira </a:t>
            </a:r>
          </a:p>
          <a:p>
            <a:pPr lvl="1"/>
            <a:r>
              <a:rPr lang="pt-BR" dirty="0"/>
              <a:t>Regulagem na </a:t>
            </a:r>
            <a:r>
              <a:rPr lang="pt-BR" dirty="0" err="1"/>
              <a:t>colheideira</a:t>
            </a:r>
            <a:r>
              <a:rPr lang="pt-BR" dirty="0"/>
              <a:t> de rotor e côncavo (dano mecânico)</a:t>
            </a:r>
          </a:p>
          <a:p>
            <a:pPr lvl="1"/>
            <a:r>
              <a:rPr lang="pt-BR" dirty="0"/>
              <a:t>Umidade de colheita (ideal de 16°)</a:t>
            </a:r>
          </a:p>
          <a:p>
            <a:pPr lvl="1"/>
            <a:r>
              <a:rPr lang="pt-BR" dirty="0"/>
              <a:t>Segregação de cultivares no transporte até a UBS</a:t>
            </a:r>
          </a:p>
          <a:p>
            <a:r>
              <a:rPr lang="pt-BR" b="1" dirty="0"/>
              <a:t>Antes da colheita</a:t>
            </a:r>
            <a:endParaRPr lang="pt-BR" dirty="0"/>
          </a:p>
          <a:p>
            <a:pPr lvl="1"/>
            <a:r>
              <a:rPr lang="pt-BR" dirty="0"/>
              <a:t>Avaliação da maturação fisiológica (uso de dessecantes?)</a:t>
            </a:r>
          </a:p>
          <a:p>
            <a:pPr lvl="1"/>
            <a:r>
              <a:rPr lang="pt-BR" dirty="0"/>
              <a:t>Testes de germinação e vigor </a:t>
            </a:r>
          </a:p>
          <a:p>
            <a:pPr lvl="1"/>
            <a:r>
              <a:rPr lang="pt-BR" dirty="0"/>
              <a:t>Vistoria final dos campos </a:t>
            </a:r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844444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BFB9A7-8506-5934-5BBF-7808F30D2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17" name="Espaço Reservado para Conteúdo 16">
            <a:extLst>
              <a:ext uri="{FF2B5EF4-FFF2-40B4-BE49-F238E27FC236}">
                <a16:creationId xmlns:a16="http://schemas.microsoft.com/office/drawing/2014/main" id="{2BC14F0E-62B8-879B-387A-2017204193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0"/>
            <a:ext cx="104187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9471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AD79CD-ED7A-EAAB-4E98-43CA58838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5FF2593F-7263-3502-E2FE-A8AD8CA284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D6D1ED81-3B08-D1D6-BC0D-1107C09309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858" y="1"/>
            <a:ext cx="122068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617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F67C95CE-8AEE-F94F-4CC7-C04B7EF1AF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780"/>
            <a:ext cx="12192000" cy="691515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F30F63D-EB93-E169-5ADB-DE0970285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4200" y="377825"/>
            <a:ext cx="6337300" cy="1325563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SEMENTES ARCO ÍRIS</a:t>
            </a:r>
            <a:br>
              <a:rPr lang="pt-BR" b="1" dirty="0">
                <a:solidFill>
                  <a:schemeClr val="bg1"/>
                </a:solidFill>
              </a:rPr>
            </a:b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9074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05C036-9D07-6985-1F4D-420857F30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A6651E9F-F647-BBE5-80C9-F4ABA28762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521" y="-46984"/>
            <a:ext cx="9441106" cy="7080830"/>
          </a:xfrm>
          <a:prstGeom prst="rect">
            <a:avLst/>
          </a:prstGeom>
        </p:spPr>
      </p:pic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8DFFA345-C66B-B603-B21B-FE6071E51A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20670"/>
            <a:ext cx="6985000" cy="931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3138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5A30C8-B741-551D-5C78-B73EEEF16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D – Colheita e Beneficiamento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F70F262-E460-2DB7-5BA1-8F927D4B0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/>
              <a:t>Beneficiamento</a:t>
            </a:r>
            <a:endParaRPr lang="pt-BR" dirty="0"/>
          </a:p>
          <a:p>
            <a:pPr lvl="1"/>
            <a:r>
              <a:rPr lang="pt-BR" dirty="0"/>
              <a:t>Limpeza da UBS </a:t>
            </a:r>
          </a:p>
          <a:p>
            <a:pPr lvl="1"/>
            <a:r>
              <a:rPr lang="pt-BR" dirty="0"/>
              <a:t>Formação do lote </a:t>
            </a:r>
          </a:p>
          <a:p>
            <a:pPr lvl="1"/>
            <a:r>
              <a:rPr lang="pt-BR" dirty="0"/>
              <a:t>Rastreabilidade </a:t>
            </a:r>
          </a:p>
          <a:p>
            <a:pPr lvl="1"/>
            <a:r>
              <a:rPr lang="pt-BR" b="1" dirty="0"/>
              <a:t>Secagem</a:t>
            </a:r>
            <a:endParaRPr lang="pt-BR" dirty="0"/>
          </a:p>
          <a:p>
            <a:pPr lvl="2"/>
            <a:r>
              <a:rPr lang="pt-BR" dirty="0"/>
              <a:t>Controle rigoroso da temperatura de secagem</a:t>
            </a:r>
          </a:p>
          <a:p>
            <a:pPr lvl="2"/>
            <a:r>
              <a:rPr lang="pt-BR" dirty="0"/>
              <a:t>Controle da umidade final das sementes (11%-12%)</a:t>
            </a:r>
          </a:p>
          <a:p>
            <a:pPr lvl="2"/>
            <a:r>
              <a:rPr lang="pt-BR" dirty="0"/>
              <a:t>Preservação da qualidade fisiológica das sementes </a:t>
            </a:r>
          </a:p>
          <a:p>
            <a:pPr lvl="2"/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53180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138759D-66AE-C468-91ED-A410DB91BF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600" y="784225"/>
            <a:ext cx="10515600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t-BR" dirty="0"/>
              <a:t>"A manutenção de baixos teores de água na semente e baixas temperaturas de armazenamento é fundamental para preservar a qualidade fisiológica da semente de soja, sendo a </a:t>
            </a:r>
            <a:r>
              <a:rPr lang="pt-BR" b="1" dirty="0"/>
              <a:t>longevidade</a:t>
            </a:r>
            <a:r>
              <a:rPr lang="pt-BR" dirty="0"/>
              <a:t> aproximadamente </a:t>
            </a:r>
            <a:r>
              <a:rPr lang="pt-BR" b="1" dirty="0"/>
              <a:t>duplicada</a:t>
            </a:r>
            <a:r>
              <a:rPr lang="pt-BR" dirty="0"/>
              <a:t> a cada </a:t>
            </a:r>
            <a:r>
              <a:rPr lang="pt-BR" b="1" dirty="0"/>
              <a:t>redução</a:t>
            </a:r>
            <a:r>
              <a:rPr lang="pt-BR" dirty="0"/>
              <a:t> de </a:t>
            </a:r>
            <a:r>
              <a:rPr lang="pt-BR" b="1" dirty="0"/>
              <a:t>1%</a:t>
            </a:r>
            <a:r>
              <a:rPr lang="pt-BR" dirty="0"/>
              <a:t> na umidade da semente e de </a:t>
            </a:r>
            <a:r>
              <a:rPr lang="pt-BR" b="1" dirty="0"/>
              <a:t>5°C</a:t>
            </a:r>
            <a:r>
              <a:rPr lang="pt-BR" dirty="0"/>
              <a:t> na temperatura de armazenamento, (Harrington, 1960)." </a:t>
            </a:r>
          </a:p>
        </p:txBody>
      </p:sp>
    </p:spTree>
    <p:extLst>
      <p:ext uri="{BB962C8B-B14F-4D97-AF65-F5344CB8AC3E}">
        <p14:creationId xmlns:p14="http://schemas.microsoft.com/office/powerpoint/2010/main" val="3154385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883582-25E6-3727-F059-2714FC804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61840A8-0DBF-1AD2-3E7A-80B7B8E035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4" descr="Uma imagem contendo edifício, mesa, cheio, quarto&#10;&#10;Descrição gerada automaticamente">
            <a:extLst>
              <a:ext uri="{FF2B5EF4-FFF2-40B4-BE49-F238E27FC236}">
                <a16:creationId xmlns:a16="http://schemas.microsoft.com/office/drawing/2014/main" id="{83E17E6C-4767-1397-BBAB-50C633F509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14" r="12559"/>
          <a:stretch/>
        </p:blipFill>
        <p:spPr>
          <a:xfrm>
            <a:off x="1447801" y="0"/>
            <a:ext cx="7988300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073747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B566EB-EBA0-8AC1-343A-1668AA097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CB4F5F62-63E4-2945-BE53-8D0BA3ADC7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0706"/>
            <a:ext cx="12319000" cy="923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2054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A4509A-BB8D-083B-59DA-FC204BF85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E – Armazenamento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8C54B2-62A2-A7B2-C8E3-746D09233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sz="3600" b="1" dirty="0"/>
              <a:t>Preservação da qualidade</a:t>
            </a:r>
            <a:endParaRPr lang="pt-BR" sz="3600" dirty="0"/>
          </a:p>
          <a:p>
            <a:r>
              <a:rPr lang="pt-BR" b="1" dirty="0"/>
              <a:t>Monitoramento</a:t>
            </a:r>
            <a:endParaRPr lang="pt-BR" dirty="0"/>
          </a:p>
          <a:p>
            <a:pPr lvl="1"/>
            <a:r>
              <a:rPr lang="pt-BR" dirty="0"/>
              <a:t>Temperatura </a:t>
            </a:r>
          </a:p>
          <a:p>
            <a:pPr lvl="1"/>
            <a:r>
              <a:rPr lang="pt-BR" dirty="0"/>
              <a:t>Umidade relativa </a:t>
            </a:r>
          </a:p>
          <a:p>
            <a:pPr lvl="1"/>
            <a:r>
              <a:rPr lang="pt-BR" dirty="0"/>
              <a:t>Umidade da semente </a:t>
            </a:r>
          </a:p>
          <a:p>
            <a:pPr lvl="1"/>
            <a:r>
              <a:rPr lang="pt-BR" dirty="0"/>
              <a:t>Fatores que influenciam na qualidade final de um lote de semente.</a:t>
            </a:r>
          </a:p>
          <a:p>
            <a:pPr lvl="2"/>
            <a:r>
              <a:rPr lang="pt-BR" dirty="0"/>
              <a:t>Características genética de qualidade da Cultivar</a:t>
            </a:r>
          </a:p>
          <a:p>
            <a:pPr lvl="2"/>
            <a:r>
              <a:rPr lang="pt-BR" dirty="0"/>
              <a:t>Qualidade Inicial do lote </a:t>
            </a:r>
          </a:p>
          <a:p>
            <a:pPr lvl="2"/>
            <a:r>
              <a:rPr lang="pt-BR" dirty="0"/>
              <a:t>Umidade de armazenamento da semente</a:t>
            </a:r>
          </a:p>
          <a:p>
            <a:pPr lvl="2"/>
            <a:r>
              <a:rPr lang="pt-BR" dirty="0"/>
              <a:t>Temperatura de armazenamento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485001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D5AAFF-3E63-27A0-2F57-E6880B3B7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6682B45-3280-86AB-9AFC-1EBF879F35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A8D88D4-38A3-8422-B906-BB21E7457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00" y="1291771"/>
            <a:ext cx="10784974" cy="4181929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5E41070E-89C9-04F0-93C2-21D71E14BA00}"/>
              </a:ext>
            </a:extLst>
          </p:cNvPr>
          <p:cNvSpPr txBox="1"/>
          <p:nvPr/>
        </p:nvSpPr>
        <p:spPr>
          <a:xfrm>
            <a:off x="1155700" y="6234935"/>
            <a:ext cx="165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Sandi, 2020</a:t>
            </a:r>
          </a:p>
        </p:txBody>
      </p:sp>
    </p:spTree>
    <p:extLst>
      <p:ext uri="{BB962C8B-B14F-4D97-AF65-F5344CB8AC3E}">
        <p14:creationId xmlns:p14="http://schemas.microsoft.com/office/powerpoint/2010/main" val="4036579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18BBE85-1C58-B487-7F0F-3BE87D5E1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1112500" cy="4930775"/>
          </a:xfrm>
        </p:spPr>
        <p:txBody>
          <a:bodyPr/>
          <a:lstStyle/>
          <a:p>
            <a:r>
              <a:rPr lang="pt-BR" dirty="0"/>
              <a:t>Sandi,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14E05A2E-AC87-43AF-C3B3-024E33955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1" y="1267588"/>
            <a:ext cx="11425512" cy="4409311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DF92E8E8-3DD9-FAE9-F435-338CB9255E47}"/>
              </a:ext>
            </a:extLst>
          </p:cNvPr>
          <p:cNvSpPr txBox="1"/>
          <p:nvPr/>
        </p:nvSpPr>
        <p:spPr>
          <a:xfrm>
            <a:off x="1155700" y="6234935"/>
            <a:ext cx="165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Sandi, 2020</a:t>
            </a:r>
          </a:p>
        </p:txBody>
      </p:sp>
    </p:spTree>
    <p:extLst>
      <p:ext uri="{BB962C8B-B14F-4D97-AF65-F5344CB8AC3E}">
        <p14:creationId xmlns:p14="http://schemas.microsoft.com/office/powerpoint/2010/main" val="28929630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36C8F-6A73-8D74-6697-A053EA8BD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7E1151-5FCE-28B1-C011-E8929BB7F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E – Armazenamento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32C87DD-7722-886D-5766-C5BE878EAA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sz="3600" b="1" dirty="0"/>
              <a:t>Preservação da qualidade</a:t>
            </a:r>
            <a:endParaRPr lang="pt-BR" sz="3600" dirty="0"/>
          </a:p>
          <a:p>
            <a:r>
              <a:rPr lang="pt-BR" b="1" dirty="0"/>
              <a:t>Testes periódicos</a:t>
            </a:r>
            <a:endParaRPr lang="pt-BR" dirty="0"/>
          </a:p>
          <a:p>
            <a:pPr lvl="1"/>
            <a:r>
              <a:rPr lang="pt-BR" dirty="0"/>
              <a:t>Germinação em Rolo de Papel (boletim oficial)</a:t>
            </a:r>
          </a:p>
          <a:p>
            <a:pPr lvl="1"/>
            <a:r>
              <a:rPr lang="pt-BR" dirty="0"/>
              <a:t>Vigor (Envelhecimento Acelerado 24 a 48 </a:t>
            </a:r>
            <a:r>
              <a:rPr lang="pt-BR" dirty="0" err="1"/>
              <a:t>hs</a:t>
            </a:r>
            <a:r>
              <a:rPr lang="pt-BR" dirty="0"/>
              <a:t>) </a:t>
            </a:r>
          </a:p>
          <a:p>
            <a:pPr lvl="1"/>
            <a:r>
              <a:rPr lang="pt-BR" dirty="0" err="1"/>
              <a:t>Tetrazólio</a:t>
            </a:r>
            <a:r>
              <a:rPr lang="pt-BR" dirty="0"/>
              <a:t> </a:t>
            </a:r>
          </a:p>
          <a:p>
            <a:pPr lvl="1"/>
            <a:r>
              <a:rPr lang="pt-BR" dirty="0"/>
              <a:t>Emergência em solo/canteiro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390846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E6A5A7-696D-8DA9-1A51-DB47EA83E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BB2955D2-50B8-9873-88F4-45CE01238D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70706"/>
            <a:ext cx="12577703" cy="742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18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48C603-DD54-B859-2B99-7A371B091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9DC19F7B-BB86-D4D3-5F0E-97B1D19A97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-65881"/>
            <a:ext cx="12471400" cy="6990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7103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04C4A1-9217-1C89-8CAB-8A77D87FF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4B0384-80FF-2415-3B8C-214C975386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7E4C73AB-A992-90EA-EF9E-FE8BB1DE86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7271" y="-5697"/>
            <a:ext cx="12516154" cy="6863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3923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88B66C-0F59-3A20-0D53-AB7FB4D06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12A28E9-4E49-F062-E3A5-8D2B286668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87800C1-925C-91B5-A1CE-93C7EA436B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72070"/>
            <a:ext cx="12191999" cy="7802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4454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EB976B-5F7B-BF1F-5D63-2823BE5A6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E – Armazenamento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465FBFF-8E7E-6E63-4C21-C35055EF1A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sz="3600" b="1" dirty="0"/>
              <a:t>Preservação da qualidade</a:t>
            </a:r>
            <a:endParaRPr lang="pt-BR" sz="3600" dirty="0"/>
          </a:p>
          <a:p>
            <a:endParaRPr lang="pt-BR" b="1" dirty="0"/>
          </a:p>
          <a:p>
            <a:r>
              <a:rPr lang="pt-BR" b="1" dirty="0"/>
              <a:t>Estruturas adequadas</a:t>
            </a:r>
            <a:endParaRPr lang="pt-BR" dirty="0"/>
          </a:p>
          <a:p>
            <a:pPr lvl="1"/>
            <a:r>
              <a:rPr lang="pt-BR" dirty="0"/>
              <a:t>Armazéns climatizados x Armazéns convencionais</a:t>
            </a:r>
          </a:p>
          <a:p>
            <a:pPr lvl="2"/>
            <a:r>
              <a:rPr lang="pt-BR" dirty="0"/>
              <a:t>Regiões de altitude elevada x regiões de altitudes menores (temperatura ambiente)</a:t>
            </a:r>
          </a:p>
          <a:p>
            <a:pPr lvl="1"/>
            <a:endParaRPr lang="pt-BR" dirty="0"/>
          </a:p>
          <a:p>
            <a:pPr lvl="1"/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205554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1A5F23-8575-8237-6520-FD393ECF1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E862F231-2021-EAC4-CA28-57726A39EA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0706"/>
            <a:ext cx="12192000" cy="755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9685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2F798C-5FDD-87B8-D045-7183B4348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3E932203-5B7E-CBEA-2FC1-667329C08C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00" y="-735468"/>
            <a:ext cx="12407900" cy="9286538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9575141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965F77-B9EA-2A0E-B9EF-59A40485D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C77E08-62C2-A0BB-8995-F621A38AA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E – Armazenamento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5726AC5-478D-B50D-1578-F2C1169E90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sz="3600" b="1" dirty="0"/>
              <a:t>Preservação da qualidade</a:t>
            </a:r>
            <a:endParaRPr lang="pt-BR" sz="3600" dirty="0"/>
          </a:p>
          <a:p>
            <a:endParaRPr lang="pt-BR" b="1" dirty="0"/>
          </a:p>
          <a:p>
            <a:r>
              <a:rPr lang="pt-BR" b="1" dirty="0"/>
              <a:t>Embalagens diferenciadas</a:t>
            </a:r>
            <a:endParaRPr lang="pt-BR" dirty="0"/>
          </a:p>
          <a:p>
            <a:pPr lvl="1"/>
            <a:r>
              <a:rPr lang="pt-BR" dirty="0"/>
              <a:t>Big Bags convencionais x Big Bags de atmosfera controlada (herméticos)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430650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7E6F528E-50C5-5A81-6177-016D8C1467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812" y="0"/>
            <a:ext cx="8588375" cy="68580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89D5B024-9FA0-EF93-7424-490A942FDA72}"/>
              </a:ext>
            </a:extLst>
          </p:cNvPr>
          <p:cNvSpPr txBox="1"/>
          <p:nvPr/>
        </p:nvSpPr>
        <p:spPr>
          <a:xfrm>
            <a:off x="2108200" y="5988734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</a:rPr>
              <a:t>Fonte: https://www.gcnoticias.com.br/rural/inovacao-cria-marco-na-conservacao-de-sementes/166697672</a:t>
            </a:r>
          </a:p>
        </p:txBody>
      </p:sp>
    </p:spTree>
    <p:extLst>
      <p:ext uri="{BB962C8B-B14F-4D97-AF65-F5344CB8AC3E}">
        <p14:creationId xmlns:p14="http://schemas.microsoft.com/office/powerpoint/2010/main" val="38767538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B0E3385-AD08-5EC2-F465-C6E9859951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i="1" dirty="0"/>
              <a:t>"A principal vantagem do big bag hermético é manter estável a umidade da semente, fator diretamente relacionado à preservação do vigor e da germinação durante o armazenamento."</a:t>
            </a:r>
            <a:r>
              <a:rPr lang="pt-BR" dirty="0"/>
              <a:t> — Adaptado de </a:t>
            </a:r>
            <a:r>
              <a:rPr lang="pt-BR" dirty="0" err="1"/>
              <a:t>Baributsa</a:t>
            </a:r>
            <a:r>
              <a:rPr lang="pt-BR" dirty="0"/>
              <a:t> &amp; </a:t>
            </a:r>
            <a:r>
              <a:rPr lang="pt-BR" dirty="0" err="1"/>
              <a:t>Baoua</a:t>
            </a:r>
            <a:r>
              <a:rPr lang="pt-BR" dirty="0"/>
              <a:t> (2022) e Coradi et al. (2020).</a:t>
            </a:r>
          </a:p>
        </p:txBody>
      </p:sp>
    </p:spTree>
    <p:extLst>
      <p:ext uri="{BB962C8B-B14F-4D97-AF65-F5344CB8AC3E}">
        <p14:creationId xmlns:p14="http://schemas.microsoft.com/office/powerpoint/2010/main" val="42930304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5C30D1-AEBE-297C-CCDA-AD7297E9F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393AE1-9FB6-2C76-09A2-48FF42C52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E – Armazenamento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D53C659-9E7B-1079-215C-9D2165C0D9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sz="3600" b="1" dirty="0"/>
              <a:t>Preservação da qualidade</a:t>
            </a:r>
            <a:endParaRPr lang="pt-BR" sz="3600" dirty="0"/>
          </a:p>
          <a:p>
            <a:endParaRPr lang="pt-BR" b="1" dirty="0"/>
          </a:p>
          <a:p>
            <a:r>
              <a:rPr lang="pt-BR" b="1" dirty="0"/>
              <a:t>Índices mínimos em setembro para aprovar um lote de semente</a:t>
            </a:r>
          </a:p>
          <a:p>
            <a:pPr lvl="1"/>
            <a:r>
              <a:rPr lang="pt-BR" dirty="0"/>
              <a:t>Germinação em rolo de papel: </a:t>
            </a:r>
            <a:r>
              <a:rPr lang="pt-BR" u="sng" dirty="0"/>
              <a:t>&gt;</a:t>
            </a:r>
            <a:r>
              <a:rPr lang="pt-BR" dirty="0"/>
              <a:t> 90%</a:t>
            </a:r>
          </a:p>
          <a:p>
            <a:pPr lvl="1"/>
            <a:r>
              <a:rPr lang="pt-BR" dirty="0"/>
              <a:t>Vigor no teste de envelhecimento acelerado 24hs: </a:t>
            </a:r>
            <a:r>
              <a:rPr lang="pt-BR" u="sng" dirty="0"/>
              <a:t>&gt;</a:t>
            </a:r>
            <a:r>
              <a:rPr lang="pt-BR" dirty="0"/>
              <a:t>  85%</a:t>
            </a:r>
          </a:p>
          <a:p>
            <a:pPr lvl="1"/>
            <a:r>
              <a:rPr lang="pt-BR" dirty="0"/>
              <a:t>Emergência em solo: </a:t>
            </a:r>
            <a:r>
              <a:rPr lang="pt-BR" u="sng" dirty="0"/>
              <a:t>&gt;</a:t>
            </a:r>
            <a:r>
              <a:rPr lang="pt-BR" dirty="0"/>
              <a:t> 90%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302443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CD6A57-400A-122C-9E9E-0F4100D48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F – Transporte e Entrega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995E455-698B-F188-2CFD-1575688404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BR" sz="3500" b="1" dirty="0"/>
              <a:t>Manutenção da qualidade até o cliente</a:t>
            </a:r>
            <a:endParaRPr lang="pt-BR" sz="3500" dirty="0"/>
          </a:p>
          <a:p>
            <a:r>
              <a:rPr lang="pt-BR" b="1" dirty="0"/>
              <a:t>Transporte</a:t>
            </a:r>
            <a:endParaRPr lang="pt-BR" dirty="0"/>
          </a:p>
          <a:p>
            <a:pPr lvl="1"/>
            <a:r>
              <a:rPr lang="pt-BR" dirty="0"/>
              <a:t>Veículos limpos </a:t>
            </a:r>
          </a:p>
          <a:p>
            <a:pPr lvl="1"/>
            <a:r>
              <a:rPr lang="pt-BR" dirty="0"/>
              <a:t>Proteção contra chuva </a:t>
            </a:r>
          </a:p>
          <a:p>
            <a:pPr lvl="1"/>
            <a:r>
              <a:rPr lang="pt-BR" dirty="0"/>
              <a:t>Proteção contra altas temperaturas </a:t>
            </a:r>
          </a:p>
          <a:p>
            <a:r>
              <a:rPr lang="pt-BR" b="1" dirty="0"/>
              <a:t>Logística</a:t>
            </a:r>
            <a:endParaRPr lang="pt-BR" dirty="0"/>
          </a:p>
          <a:p>
            <a:pPr lvl="1"/>
            <a:r>
              <a:rPr lang="pt-BR" dirty="0"/>
              <a:t>Menor tempo possível entre carregamento e entrega </a:t>
            </a:r>
          </a:p>
          <a:p>
            <a:pPr lvl="1"/>
            <a:r>
              <a:rPr lang="pt-BR" dirty="0"/>
              <a:t>Planejamento conforme janela de plantio do agricultor </a:t>
            </a:r>
          </a:p>
          <a:p>
            <a:r>
              <a:rPr lang="pt-BR" b="1" dirty="0"/>
              <a:t>Rastreabilidade</a:t>
            </a:r>
            <a:endParaRPr lang="pt-BR" dirty="0"/>
          </a:p>
          <a:p>
            <a:pPr lvl="1"/>
            <a:r>
              <a:rPr lang="pt-BR" dirty="0"/>
              <a:t>Identificação do lote </a:t>
            </a:r>
          </a:p>
          <a:p>
            <a:pPr lvl="1"/>
            <a:r>
              <a:rPr lang="pt-BR" dirty="0"/>
              <a:t>Registro das entregas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63138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6828F8-40A0-BE92-6C5C-8FB3B0C9B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b="1" dirty="0"/>
              <a:t>QUESITOS  DE QUALIDADE DE SEMENTE A SEREM ENTREGUES AO AGRICULTOR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0C50E9B-2494-C93B-7EE7-2B060CA3E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374" y="2307406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3600" b="1" dirty="0"/>
              <a:t>A Qualidade da semente é formada por quatro pilares:</a:t>
            </a:r>
          </a:p>
          <a:p>
            <a:pPr marL="514350" indent="-514350">
              <a:buAutoNum type="alphaUcParenR"/>
            </a:pPr>
            <a:r>
              <a:rPr lang="pt-BR" sz="3200" dirty="0"/>
              <a:t>Físicos</a:t>
            </a:r>
          </a:p>
          <a:p>
            <a:pPr marL="514350" indent="-514350">
              <a:buAutoNum type="alphaUcParenR"/>
            </a:pPr>
            <a:r>
              <a:rPr lang="pt-BR" sz="3200" dirty="0"/>
              <a:t>Genéticos</a:t>
            </a:r>
          </a:p>
          <a:p>
            <a:pPr marL="514350" indent="-514350">
              <a:buAutoNum type="alphaUcParenR"/>
            </a:pPr>
            <a:r>
              <a:rPr lang="pt-BR" sz="3200" dirty="0"/>
              <a:t>Fitossanitários</a:t>
            </a:r>
          </a:p>
          <a:p>
            <a:pPr marL="514350" indent="-514350">
              <a:buAutoNum type="alphaUcParenR"/>
            </a:pPr>
            <a:r>
              <a:rPr lang="pt-BR" sz="3200" dirty="0"/>
              <a:t>Fisiológicos</a:t>
            </a:r>
          </a:p>
        </p:txBody>
      </p:sp>
    </p:spTree>
    <p:extLst>
      <p:ext uri="{BB962C8B-B14F-4D97-AF65-F5344CB8AC3E}">
        <p14:creationId xmlns:p14="http://schemas.microsoft.com/office/powerpoint/2010/main" val="30951226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CBEACE-422D-7740-FB06-9938D73E3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G – Pós-Venda</a:t>
            </a:r>
            <a:br>
              <a:rPr lang="pt-BR" dirty="0"/>
            </a:br>
            <a:endParaRPr lang="pt-BR" dirty="0"/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E487E3E3-6265-1A29-B659-2FF658782B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38617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D800B-1D2B-18FD-8F08-66CA6C11F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3DD425-4C99-6ED3-E657-434FA9D1A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G – Pós-Venda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F3FC037-7A17-AD23-48D9-427F66D95C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BR" sz="3600" b="1" dirty="0"/>
              <a:t>Garantia de desempenho da semente</a:t>
            </a:r>
            <a:endParaRPr lang="pt-BR" sz="3600" dirty="0"/>
          </a:p>
          <a:p>
            <a:r>
              <a:rPr lang="pt-BR" b="1" dirty="0"/>
              <a:t>Acompanhamento da entrega</a:t>
            </a:r>
            <a:endParaRPr lang="pt-BR" dirty="0"/>
          </a:p>
          <a:p>
            <a:pPr lvl="1"/>
            <a:r>
              <a:rPr lang="pt-BR" dirty="0"/>
              <a:t>Conferência das condições de armazenamento do cliente</a:t>
            </a:r>
          </a:p>
          <a:p>
            <a:pPr lvl="1"/>
            <a:r>
              <a:rPr lang="pt-BR" dirty="0"/>
              <a:t>Orientações técnicas </a:t>
            </a:r>
          </a:p>
          <a:p>
            <a:pPr lvl="1"/>
            <a:r>
              <a:rPr lang="pt-BR" dirty="0"/>
              <a:t>Checagem da qualidade das sementes entregues </a:t>
            </a:r>
          </a:p>
          <a:p>
            <a:pPr lvl="2"/>
            <a:r>
              <a:rPr lang="pt-BR" dirty="0">
                <a:highlight>
                  <a:srgbClr val="00FF00"/>
                </a:highlight>
              </a:rPr>
              <a:t>Testes de laboratório e de canteiros</a:t>
            </a:r>
          </a:p>
          <a:p>
            <a:pPr lvl="1"/>
            <a:r>
              <a:rPr lang="pt-BR" dirty="0"/>
              <a:t>Prazo de validade legal</a:t>
            </a:r>
          </a:p>
          <a:p>
            <a:pPr lvl="2"/>
            <a:r>
              <a:rPr lang="pt-BR" dirty="0"/>
              <a:t>Até 30 dias após a entrega</a:t>
            </a:r>
          </a:p>
          <a:p>
            <a:pPr lvl="2"/>
            <a:r>
              <a:rPr lang="pt-BR" dirty="0"/>
              <a:t>Nas embalagens originais</a:t>
            </a:r>
          </a:p>
          <a:p>
            <a:r>
              <a:rPr lang="pt-BR" b="1" dirty="0"/>
              <a:t>Monitoramento do plantio</a:t>
            </a:r>
            <a:endParaRPr lang="pt-BR" dirty="0"/>
          </a:p>
          <a:p>
            <a:pPr lvl="1"/>
            <a:r>
              <a:rPr lang="pt-BR" dirty="0"/>
              <a:t>Avaliação de emergência </a:t>
            </a:r>
          </a:p>
          <a:p>
            <a:pPr lvl="1"/>
            <a:r>
              <a:rPr lang="pt-BR" dirty="0"/>
              <a:t>Avaliação de estande </a:t>
            </a:r>
          </a:p>
          <a:p>
            <a:pPr lvl="1"/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9136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F9C95-4267-E0EA-1556-6127566E5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A4B99D-F1F8-52F3-60AC-637748173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C93F4A7-38E1-467F-6BA9-8F555EA616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8BE5489-CA3B-900B-208C-5CF80BB6E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7000" y="0"/>
            <a:ext cx="1230819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0243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634782-C6C3-2F53-0C0F-7F7E219FE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B1AD15B-CCA5-4DD6-EE8D-FC8863057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BDF788D-D026-74A1-11B8-0C3831EDCC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887" y="1146698"/>
            <a:ext cx="11370025" cy="258340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F3FBB42-EB0E-F406-137D-5D1A7AA44E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059" y="3692002"/>
            <a:ext cx="11453853" cy="292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1091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75A039-9863-1D47-1F21-712ADB3D9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77D95F37-F5D3-08C4-8FE2-40F812571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FEFF9EE5-48D7-23EA-209C-EDE24ADE0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2198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7D7826-E3EC-8B38-FD96-907166225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A3CDD00-AF2C-89B1-7563-1F10EA6EC2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D5689EB-3F2E-FB6D-2467-989BFB6EB1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" y="900734"/>
            <a:ext cx="11697195" cy="4944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2246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E9CE39-4AD9-9A20-D9FB-93FEFB9B3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409D40B9-DD3D-2B10-B572-C47E6670CB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9790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E1AAB4-40BE-90C7-A6B1-1D752D3F5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G – Pós-Venda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00EAABC-57AF-2DBE-96A7-C9B52B0933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/>
              <a:t>Investigação de reclamações</a:t>
            </a:r>
            <a:endParaRPr lang="pt-BR" dirty="0"/>
          </a:p>
          <a:p>
            <a:pPr lvl="1"/>
            <a:r>
              <a:rPr lang="pt-BR" dirty="0"/>
              <a:t>Coleta de amostras </a:t>
            </a:r>
          </a:p>
          <a:p>
            <a:pPr lvl="1"/>
            <a:r>
              <a:rPr lang="pt-BR" dirty="0">
                <a:highlight>
                  <a:srgbClr val="00FF00"/>
                </a:highlight>
              </a:rPr>
              <a:t>Testes na fazenda do agricultor (canteiros)</a:t>
            </a:r>
          </a:p>
          <a:p>
            <a:pPr lvl="1"/>
            <a:r>
              <a:rPr lang="pt-BR" dirty="0">
                <a:highlight>
                  <a:srgbClr val="00FF00"/>
                </a:highlight>
              </a:rPr>
              <a:t>Testes laboratoriais </a:t>
            </a:r>
          </a:p>
          <a:p>
            <a:pPr lvl="1"/>
            <a:r>
              <a:rPr lang="pt-BR" dirty="0"/>
              <a:t>Avaliação operacional e climática (ano de </a:t>
            </a:r>
            <a:r>
              <a:rPr lang="pt-BR" i="1" dirty="0" err="1"/>
              <a:t>el</a:t>
            </a:r>
            <a:r>
              <a:rPr lang="pt-BR" i="1" dirty="0"/>
              <a:t> </a:t>
            </a:r>
            <a:r>
              <a:rPr lang="pt-BR" i="1" dirty="0" err="1"/>
              <a:t>niño</a:t>
            </a:r>
            <a:r>
              <a:rPr lang="pt-BR" dirty="0"/>
              <a:t>??)</a:t>
            </a:r>
          </a:p>
          <a:p>
            <a:endParaRPr lang="pt-BR" b="1" dirty="0"/>
          </a:p>
          <a:p>
            <a:r>
              <a:rPr lang="pt-BR" b="1" dirty="0"/>
              <a:t>Indicadores de desempenho</a:t>
            </a:r>
            <a:endParaRPr lang="pt-BR" dirty="0"/>
          </a:p>
          <a:p>
            <a:pPr lvl="1"/>
            <a:r>
              <a:rPr lang="pt-BR" dirty="0"/>
              <a:t>Índice de reclamações </a:t>
            </a:r>
          </a:p>
          <a:p>
            <a:pPr lvl="1"/>
            <a:r>
              <a:rPr lang="pt-BR" dirty="0"/>
              <a:t>Qualidade percebida pelo cliente </a:t>
            </a:r>
          </a:p>
          <a:p>
            <a:pPr lvl="1"/>
            <a:r>
              <a:rPr lang="pt-BR" dirty="0"/>
              <a:t>Performance das cultivares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754919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0A5AE-A78D-7337-8BAC-D1EEC2DFE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269CCB-879B-D83C-F0F9-EFF04249A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FINALIZANDO</a:t>
            </a:r>
            <a:r>
              <a:rPr lang="pt-BR" dirty="0"/>
              <a:t>	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113FCB1-25FC-B4BC-34B8-0E77A0086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3387"/>
            <a:ext cx="10515600" cy="48021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BR" b="1" dirty="0"/>
              <a:t>Principais fatores para uma semente de soja de alta qualidade:</a:t>
            </a:r>
          </a:p>
          <a:p>
            <a:pPr marL="0" indent="0">
              <a:buNone/>
            </a:pPr>
            <a:endParaRPr lang="pt-BR" b="1" dirty="0"/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Formação do campo com sementes de alta qualidade física, genética e fitossanitária;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Vistorias frequentes nos campos evitando problemas de misturas varietais e ataques de pragas (percevejos)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Colheita e beneficiamento rápida, de forma a não perder a qualidade vinda do campo;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Armazenamento em condições adequadas, com acompanhamento da qualidade durante todo o período;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Acompanhamento das sementes  no agricultor, desde a chegada na fazenda, até a implantação final da lavoura.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189004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38F29-C301-00C1-68EB-368A08001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1B098CD0-0E40-53EF-BEFE-284847C56F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ABE40E1-CE87-47F0-1882-E9BA0FB91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2500" y="168671"/>
            <a:ext cx="5702300" cy="1325563"/>
          </a:xfrm>
        </p:spPr>
        <p:txBody>
          <a:bodyPr>
            <a:normAutofit fontScale="90000"/>
          </a:bodyPr>
          <a:lstStyle/>
          <a:p>
            <a:r>
              <a:rPr lang="pt-BR" sz="6700" b="1" dirty="0"/>
              <a:t>Mensagem Final</a:t>
            </a:r>
            <a:br>
              <a:rPr lang="pt-BR" sz="4800" b="1" dirty="0"/>
            </a:br>
            <a:endParaRPr lang="pt-BR" sz="48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6720739-4625-2C46-40E1-D0771ED82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4314031"/>
            <a:ext cx="12001500" cy="20867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3600" b="1" dirty="0">
                <a:solidFill>
                  <a:schemeClr val="bg1"/>
                </a:solidFill>
              </a:rPr>
              <a:t>´´A qualidade da semente não é construída na UBS.</a:t>
            </a:r>
            <a:br>
              <a:rPr lang="pt-BR" sz="3600" b="1" dirty="0">
                <a:solidFill>
                  <a:schemeClr val="bg1"/>
                </a:solidFill>
              </a:rPr>
            </a:br>
            <a:r>
              <a:rPr lang="pt-BR" sz="3600" b="1" dirty="0">
                <a:solidFill>
                  <a:schemeClr val="bg1"/>
                </a:solidFill>
              </a:rPr>
              <a:t>Ela é construída no campo e preservada em cada etapa do processo até o efetivo plantio pelo agricultor.´´</a:t>
            </a:r>
          </a:p>
          <a:p>
            <a:endParaRPr lang="pt-B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634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F06CF67-7F74-B919-18C1-32B4BD2005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b="1" dirty="0"/>
          </a:p>
          <a:p>
            <a:pPr marL="0" indent="0">
              <a:buNone/>
            </a:pPr>
            <a:r>
              <a:rPr lang="pt-BR" b="1" dirty="0"/>
              <a:t>A) Qualidade Física</a:t>
            </a:r>
          </a:p>
          <a:p>
            <a:pPr lvl="1"/>
            <a:r>
              <a:rPr lang="pt-BR" dirty="0"/>
              <a:t>Pureza física/Ausência de materiais inertes </a:t>
            </a:r>
          </a:p>
          <a:p>
            <a:pPr lvl="1"/>
            <a:r>
              <a:rPr lang="pt-BR" dirty="0"/>
              <a:t>Ausência de sementes de outras espécies </a:t>
            </a:r>
          </a:p>
          <a:p>
            <a:pPr lvl="1"/>
            <a:r>
              <a:rPr lang="pt-BR" dirty="0"/>
              <a:t>Integridade mecânica </a:t>
            </a:r>
          </a:p>
          <a:p>
            <a:endParaRPr lang="pt-BR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16145B9-58C9-E7F6-5518-76301008A8D5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/>
              <a:t>Conceito de Qualidade de Sementes Certificadas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406403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39FA1-7E19-8710-42AD-B6E989120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A401C976-ABAA-725C-77A1-6612A7BE32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D31B781-F674-DF96-DF9F-C4308F5ADD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4314031"/>
            <a:ext cx="12001500" cy="208676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BR" sz="3600" b="1" dirty="0">
                <a:solidFill>
                  <a:schemeClr val="bg1"/>
                </a:solidFill>
              </a:rPr>
              <a:t>Daniel de Brito Goulart</a:t>
            </a:r>
          </a:p>
          <a:p>
            <a:pPr marL="0" indent="0">
              <a:buNone/>
            </a:pPr>
            <a:r>
              <a:rPr lang="pt-BR" sz="3600" b="1" dirty="0">
                <a:solidFill>
                  <a:schemeClr val="bg1"/>
                </a:solidFill>
              </a:rPr>
              <a:t>Sementes Arco Iris</a:t>
            </a:r>
          </a:p>
          <a:p>
            <a:pPr marL="0" indent="0">
              <a:buNone/>
            </a:pPr>
            <a:r>
              <a:rPr lang="pt-BR" sz="3600" b="1" dirty="0">
                <a:solidFill>
                  <a:schemeClr val="bg1"/>
                </a:solidFill>
              </a:rPr>
              <a:t>(66)99984-9684</a:t>
            </a:r>
          </a:p>
          <a:p>
            <a:pPr marL="0" indent="0">
              <a:buNone/>
            </a:pPr>
            <a:r>
              <a:rPr lang="pt-BR" sz="3600" b="1" dirty="0">
                <a:solidFill>
                  <a:schemeClr val="bg1"/>
                </a:solidFill>
              </a:rPr>
              <a:t>daniel@sementesarcoiris.com.br</a:t>
            </a:r>
          </a:p>
          <a:p>
            <a:endParaRPr lang="pt-B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303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8E1A56-8DC9-E0BF-741A-A81FDA11B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Conceito de Qualidade de Sementes Certificadas</a:t>
            </a:r>
            <a:endParaRPr lang="pt-BR" dirty="0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227FDCDD-E4FB-C49C-DD53-8DD54CD78D7D}"/>
              </a:ext>
            </a:extLst>
          </p:cNvPr>
          <p:cNvSpPr txBox="1">
            <a:spLocks/>
          </p:cNvSpPr>
          <p:nvPr/>
        </p:nvSpPr>
        <p:spPr>
          <a:xfrm>
            <a:off x="838200" y="214153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b="1" dirty="0"/>
              <a:t>B) Qualidade Genética</a:t>
            </a:r>
            <a:endParaRPr lang="pt-BR" dirty="0"/>
          </a:p>
          <a:p>
            <a:pPr lvl="1"/>
            <a:r>
              <a:rPr lang="pt-BR" dirty="0"/>
              <a:t>Pureza varietal </a:t>
            </a:r>
          </a:p>
          <a:p>
            <a:pPr lvl="1"/>
            <a:r>
              <a:rPr lang="pt-BR" dirty="0"/>
              <a:t>Contaminação por outras biotecnologias</a:t>
            </a:r>
          </a:p>
          <a:p>
            <a:pPr lvl="2"/>
            <a:r>
              <a:rPr lang="pt-BR" dirty="0"/>
              <a:t>Cobranças de patentes</a:t>
            </a:r>
          </a:p>
          <a:p>
            <a:pPr lvl="2"/>
            <a:r>
              <a:rPr lang="pt-BR" dirty="0"/>
              <a:t>Contaminação em sementes NÃO geneticamente modificadas</a:t>
            </a:r>
          </a:p>
          <a:p>
            <a:endParaRPr lang="pt-BR" b="1" dirty="0"/>
          </a:p>
          <a:p>
            <a:pPr marL="0" indent="0">
              <a:buNone/>
            </a:pPr>
            <a:r>
              <a:rPr lang="pt-BR" b="1" dirty="0"/>
              <a:t>C) Qualidade Fitossanitária</a:t>
            </a:r>
            <a:endParaRPr lang="pt-BR" dirty="0"/>
          </a:p>
          <a:p>
            <a:pPr lvl="1"/>
            <a:r>
              <a:rPr lang="pt-BR" dirty="0"/>
              <a:t>Ausência ou baixa incidência de patógenos </a:t>
            </a:r>
          </a:p>
          <a:p>
            <a:pPr lvl="1"/>
            <a:r>
              <a:rPr lang="pt-BR" dirty="0"/>
              <a:t>Controle de doenças transmitidas por sementes </a:t>
            </a:r>
          </a:p>
          <a:p>
            <a:pPr lvl="1"/>
            <a:r>
              <a:rPr lang="pt-BR" dirty="0"/>
              <a:t>Mofo branco como principal </a:t>
            </a:r>
            <a:r>
              <a:rPr lang="pt-BR" dirty="0" err="1"/>
              <a:t>pátogeno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8106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6E7C227-0978-1A0F-E440-BA64E3919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2279957"/>
            <a:ext cx="10515600" cy="3625544"/>
          </a:xfrm>
        </p:spPr>
        <p:txBody>
          <a:bodyPr>
            <a:normAutofit/>
          </a:bodyPr>
          <a:lstStyle/>
          <a:p>
            <a:r>
              <a:rPr lang="pt-BR" b="1" dirty="0"/>
              <a:t>D) Qualidade Fisiológica</a:t>
            </a:r>
            <a:endParaRPr lang="pt-BR" dirty="0"/>
          </a:p>
          <a:p>
            <a:pPr lvl="1"/>
            <a:r>
              <a:rPr lang="pt-BR" dirty="0"/>
              <a:t>Germinação </a:t>
            </a:r>
          </a:p>
          <a:p>
            <a:pPr lvl="1"/>
            <a:r>
              <a:rPr lang="pt-BR" dirty="0"/>
              <a:t>Vigor </a:t>
            </a:r>
          </a:p>
          <a:p>
            <a:pPr lvl="1"/>
            <a:r>
              <a:rPr lang="pt-BR" dirty="0"/>
              <a:t>Fatores que influenciam na qualidade final de um lote de semente.</a:t>
            </a:r>
          </a:p>
          <a:p>
            <a:pPr lvl="2"/>
            <a:r>
              <a:rPr lang="pt-BR" dirty="0"/>
              <a:t>Características genética de qualidade da Cultivar</a:t>
            </a:r>
          </a:p>
          <a:p>
            <a:pPr lvl="2"/>
            <a:r>
              <a:rPr lang="pt-BR" dirty="0"/>
              <a:t>Qualidade Inicial do lote </a:t>
            </a:r>
          </a:p>
          <a:p>
            <a:pPr lvl="2"/>
            <a:r>
              <a:rPr lang="pt-BR" dirty="0"/>
              <a:t>Umidade de armazenamento da semente</a:t>
            </a:r>
          </a:p>
          <a:p>
            <a:pPr lvl="2"/>
            <a:r>
              <a:rPr lang="pt-BR" dirty="0"/>
              <a:t>Temperatura de armazenamento</a:t>
            </a:r>
          </a:p>
          <a:p>
            <a:pPr lvl="2"/>
            <a:endParaRPr lang="pt-BR" dirty="0"/>
          </a:p>
          <a:p>
            <a:endParaRPr lang="pt-BR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48ABB480-47FF-6BAF-5618-28DD2F1AC735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/>
              <a:t>Conceito de Qualidade de Sementes Certificadas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10361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E07DA-C9AB-109E-D963-FB5F334A7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Etapas Críticas na Produção de Sementes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8FA6594-03D7-6642-BF23-28D833495D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 – Planejamento </a:t>
            </a:r>
            <a:r>
              <a:rPr lang="pt-BR" dirty="0" err="1"/>
              <a:t>Pré-Pantio</a:t>
            </a:r>
            <a:endParaRPr lang="pt-BR" dirty="0"/>
          </a:p>
          <a:p>
            <a:r>
              <a:rPr lang="pt-BR" dirty="0"/>
              <a:t>B – Plantio</a:t>
            </a:r>
          </a:p>
          <a:p>
            <a:r>
              <a:rPr lang="pt-BR" dirty="0"/>
              <a:t>C – Condução dos campos</a:t>
            </a:r>
          </a:p>
          <a:p>
            <a:r>
              <a:rPr lang="pt-BR" dirty="0"/>
              <a:t>D - Colheita</a:t>
            </a:r>
          </a:p>
          <a:p>
            <a:r>
              <a:rPr lang="pt-BR" dirty="0"/>
              <a:t>E – Armazenamento</a:t>
            </a:r>
          </a:p>
          <a:p>
            <a:r>
              <a:rPr lang="pt-BR" dirty="0"/>
              <a:t>F – Transporte</a:t>
            </a:r>
          </a:p>
          <a:p>
            <a:r>
              <a:rPr lang="pt-BR" dirty="0"/>
              <a:t>G – Pós Venda</a:t>
            </a:r>
          </a:p>
        </p:txBody>
      </p:sp>
    </p:spTree>
    <p:extLst>
      <p:ext uri="{BB962C8B-B14F-4D97-AF65-F5344CB8AC3E}">
        <p14:creationId xmlns:p14="http://schemas.microsoft.com/office/powerpoint/2010/main" val="1445851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FB94A1-3C85-38E8-5EA9-9831CC9F6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A – Planejamento Pré-Plantio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48674DE-5B45-B934-BB75-8C097C9971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/>
              <a:t>1- </a:t>
            </a:r>
            <a:r>
              <a:rPr lang="pt-BR" b="1" dirty="0"/>
              <a:t>Escolha da área</a:t>
            </a:r>
          </a:p>
          <a:p>
            <a:pPr lvl="1"/>
            <a:r>
              <a:rPr lang="pt-BR" dirty="0"/>
              <a:t>Histórico da propriedade </a:t>
            </a:r>
          </a:p>
          <a:p>
            <a:pPr lvl="1"/>
            <a:r>
              <a:rPr lang="pt-BR" dirty="0"/>
              <a:t>Ausência de plantas voluntárias ("tigueras")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885840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</TotalTime>
  <Words>1072</Words>
  <Application>Microsoft Office PowerPoint</Application>
  <PresentationFormat>Widescreen</PresentationFormat>
  <Paragraphs>207</Paragraphs>
  <Slides>50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50</vt:i4>
      </vt:variant>
    </vt:vector>
  </HeadingPairs>
  <TitlesOfParts>
    <vt:vector size="54" baseType="lpstr">
      <vt:lpstr>Aptos</vt:lpstr>
      <vt:lpstr>Aptos Display</vt:lpstr>
      <vt:lpstr>Arial</vt:lpstr>
      <vt:lpstr>Tema do Office</vt:lpstr>
      <vt:lpstr>Boas práticas no campo para a produção de sementes certificadas de Soja</vt:lpstr>
      <vt:lpstr>SEMENTES ARCO ÍRIS </vt:lpstr>
      <vt:lpstr>Apresentação do PowerPoint</vt:lpstr>
      <vt:lpstr>QUESITOS  DE QUALIDADE DE SEMENTE A SEREM ENTREGUES AO AGRICULTOR</vt:lpstr>
      <vt:lpstr>Apresentação do PowerPoint</vt:lpstr>
      <vt:lpstr>Conceito de Qualidade de Sementes Certificadas</vt:lpstr>
      <vt:lpstr>Apresentação do PowerPoint</vt:lpstr>
      <vt:lpstr>Etapas Críticas na Produção de Sementes</vt:lpstr>
      <vt:lpstr>A – Planejamento Pré-Plantio </vt:lpstr>
      <vt:lpstr>A – Planejamento e Pré-Plantio</vt:lpstr>
      <vt:lpstr>Cor do Hilo</vt:lpstr>
      <vt:lpstr>A – Planejamento e Pré-Plantio</vt:lpstr>
      <vt:lpstr>B – Plantio </vt:lpstr>
      <vt:lpstr>Apresentação do PowerPoint</vt:lpstr>
      <vt:lpstr>C – Condução dos Campos </vt:lpstr>
      <vt:lpstr>Apresentação do PowerPoint</vt:lpstr>
      <vt:lpstr>D – Colheita e Beneficiamento</vt:lpstr>
      <vt:lpstr>Apresentação do PowerPoint</vt:lpstr>
      <vt:lpstr>Apresentação do PowerPoint</vt:lpstr>
      <vt:lpstr>Apresentação do PowerPoint</vt:lpstr>
      <vt:lpstr>D – Colheita e Beneficiamento</vt:lpstr>
      <vt:lpstr>Apresentação do PowerPoint</vt:lpstr>
      <vt:lpstr>Apresentação do PowerPoint</vt:lpstr>
      <vt:lpstr>Apresentação do PowerPoint</vt:lpstr>
      <vt:lpstr>E – Armazenamento </vt:lpstr>
      <vt:lpstr>Apresentação do PowerPoint</vt:lpstr>
      <vt:lpstr>Apresentação do PowerPoint</vt:lpstr>
      <vt:lpstr>E – Armazenamento </vt:lpstr>
      <vt:lpstr>Apresentação do PowerPoint</vt:lpstr>
      <vt:lpstr>Apresentação do PowerPoint</vt:lpstr>
      <vt:lpstr>Apresentação do PowerPoint</vt:lpstr>
      <vt:lpstr>E – Armazenamento</vt:lpstr>
      <vt:lpstr>Apresentação do PowerPoint</vt:lpstr>
      <vt:lpstr>Apresentação do PowerPoint</vt:lpstr>
      <vt:lpstr>E – Armazenamento</vt:lpstr>
      <vt:lpstr>Apresentação do PowerPoint</vt:lpstr>
      <vt:lpstr>Apresentação do PowerPoint</vt:lpstr>
      <vt:lpstr>E – Armazenamento</vt:lpstr>
      <vt:lpstr>F – Transporte e Entrega </vt:lpstr>
      <vt:lpstr>G – Pós-Venda </vt:lpstr>
      <vt:lpstr>G – Pós-Venda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G – Pós-Venda</vt:lpstr>
      <vt:lpstr>FINALIZANDO </vt:lpstr>
      <vt:lpstr>Mensagem Final 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Usuario</dc:creator>
  <cp:lastModifiedBy>DANIEL DE BRITO GOULART</cp:lastModifiedBy>
  <cp:revision>92</cp:revision>
  <dcterms:created xsi:type="dcterms:W3CDTF">2026-06-01T11:31:58Z</dcterms:created>
  <dcterms:modified xsi:type="dcterms:W3CDTF">2026-06-16T00:59:09Z</dcterms:modified>
</cp:coreProperties>
</file>