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3.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7.xml" ContentType="application/vnd.openxmlformats-officedocument.presentationml.notesSlide+xml"/>
  <Override PartName="/ppt/theme/themeOverride4.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heme/themeOverride5.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0" r:id="rId3"/>
    <p:sldMasterId id="2147483712" r:id="rId4"/>
    <p:sldMasterId id="2147483724" r:id="rId5"/>
    <p:sldMasterId id="2147483739" r:id="rId6"/>
  </p:sldMasterIdLst>
  <p:notesMasterIdLst>
    <p:notesMasterId r:id="rId43"/>
  </p:notesMasterIdLst>
  <p:sldIdLst>
    <p:sldId id="256" r:id="rId7"/>
    <p:sldId id="1932" r:id="rId8"/>
    <p:sldId id="1933" r:id="rId9"/>
    <p:sldId id="299" r:id="rId10"/>
    <p:sldId id="1931" r:id="rId11"/>
    <p:sldId id="1937" r:id="rId12"/>
    <p:sldId id="506" r:id="rId13"/>
    <p:sldId id="1938" r:id="rId14"/>
    <p:sldId id="507" r:id="rId15"/>
    <p:sldId id="1934" r:id="rId16"/>
    <p:sldId id="1939" r:id="rId17"/>
    <p:sldId id="508" r:id="rId18"/>
    <p:sldId id="866" r:id="rId19"/>
    <p:sldId id="867" r:id="rId20"/>
    <p:sldId id="1930" r:id="rId21"/>
    <p:sldId id="868" r:id="rId22"/>
    <p:sldId id="1936" r:id="rId23"/>
    <p:sldId id="1940" r:id="rId24"/>
    <p:sldId id="1941" r:id="rId25"/>
    <p:sldId id="501" r:id="rId26"/>
    <p:sldId id="870" r:id="rId27"/>
    <p:sldId id="871" r:id="rId28"/>
    <p:sldId id="872" r:id="rId29"/>
    <p:sldId id="1713" r:id="rId30"/>
    <p:sldId id="873" r:id="rId31"/>
    <p:sldId id="474" r:id="rId32"/>
    <p:sldId id="1942" r:id="rId33"/>
    <p:sldId id="875" r:id="rId34"/>
    <p:sldId id="876" r:id="rId35"/>
    <p:sldId id="877" r:id="rId36"/>
    <p:sldId id="1781" r:id="rId37"/>
    <p:sldId id="878" r:id="rId38"/>
    <p:sldId id="879" r:id="rId39"/>
    <p:sldId id="880" r:id="rId40"/>
    <p:sldId id="881" r:id="rId41"/>
    <p:sldId id="882" r:id="rId4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0000"/>
    <a:srgbClr val="FFFF69"/>
    <a:srgbClr val="D8A830"/>
    <a:srgbClr val="A40000"/>
    <a:srgbClr val="FFEDB3"/>
    <a:srgbClr val="C5553B"/>
    <a:srgbClr val="EDF1F9"/>
    <a:srgbClr val="E1F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2" autoAdjust="0"/>
    <p:restoredTop sz="76643" autoAdjust="0"/>
  </p:normalViewPr>
  <p:slideViewPr>
    <p:cSldViewPr snapToGrid="0">
      <p:cViewPr>
        <p:scale>
          <a:sx n="63" d="100"/>
          <a:sy n="63" d="100"/>
        </p:scale>
        <p:origin x="1356" y="24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a schettino" userId="54de5f406d57ecf7" providerId="LiveId" clId="{0148C97F-170B-440A-9F72-BB733631158C}"/>
    <pc:docChg chg="undo custSel addSld delSld modSld sldOrd">
      <pc:chgData name="daniella schettino" userId="54de5f406d57ecf7" providerId="LiveId" clId="{0148C97F-170B-440A-9F72-BB733631158C}" dt="2026-06-15T14:46:54.410" v="205" actId="47"/>
      <pc:docMkLst>
        <pc:docMk/>
      </pc:docMkLst>
      <pc:sldChg chg="modSp mod">
        <pc:chgData name="daniella schettino" userId="54de5f406d57ecf7" providerId="LiveId" clId="{0148C97F-170B-440A-9F72-BB733631158C}" dt="2026-06-15T14:35:38.636" v="197" actId="1076"/>
        <pc:sldMkLst>
          <pc:docMk/>
          <pc:sldMk cId="230070780" sldId="256"/>
        </pc:sldMkLst>
        <pc:spChg chg="mod">
          <ac:chgData name="daniella schettino" userId="54de5f406d57ecf7" providerId="LiveId" clId="{0148C97F-170B-440A-9F72-BB733631158C}" dt="2026-06-15T14:35:38.636" v="197" actId="1076"/>
          <ac:spMkLst>
            <pc:docMk/>
            <pc:sldMk cId="230070780" sldId="256"/>
            <ac:spMk id="2" creationId="{597F2F5E-75B6-41EF-84BF-3BA3BDFF4FAF}"/>
          </ac:spMkLst>
        </pc:spChg>
      </pc:sldChg>
      <pc:sldChg chg="del">
        <pc:chgData name="daniella schettino" userId="54de5f406d57ecf7" providerId="LiveId" clId="{0148C97F-170B-440A-9F72-BB733631158C}" dt="2026-06-15T02:51:04.120" v="101" actId="47"/>
        <pc:sldMkLst>
          <pc:docMk/>
          <pc:sldMk cId="1261586068" sldId="463"/>
        </pc:sldMkLst>
      </pc:sldChg>
      <pc:sldChg chg="del">
        <pc:chgData name="daniella schettino" userId="54de5f406d57ecf7" providerId="LiveId" clId="{0148C97F-170B-440A-9F72-BB733631158C}" dt="2026-06-15T14:44:14.644" v="198" actId="47"/>
        <pc:sldMkLst>
          <pc:docMk/>
          <pc:sldMk cId="1606982019" sldId="464"/>
        </pc:sldMkLst>
      </pc:sldChg>
      <pc:sldChg chg="del">
        <pc:chgData name="daniella schettino" userId="54de5f406d57ecf7" providerId="LiveId" clId="{0148C97F-170B-440A-9F72-BB733631158C}" dt="2026-06-15T14:46:54.410" v="205" actId="47"/>
        <pc:sldMkLst>
          <pc:docMk/>
          <pc:sldMk cId="4164885214" sldId="470"/>
        </pc:sldMkLst>
      </pc:sldChg>
      <pc:sldChg chg="modSp mod">
        <pc:chgData name="daniella schettino" userId="54de5f406d57ecf7" providerId="LiveId" clId="{0148C97F-170B-440A-9F72-BB733631158C}" dt="2026-06-15T02:43:57.140" v="73" actId="20577"/>
        <pc:sldMkLst>
          <pc:docMk/>
          <pc:sldMk cId="984190534" sldId="508"/>
        </pc:sldMkLst>
        <pc:spChg chg="mod">
          <ac:chgData name="daniella schettino" userId="54de5f406d57ecf7" providerId="LiveId" clId="{0148C97F-170B-440A-9F72-BB733631158C}" dt="2026-06-15T02:43:57.140" v="73" actId="20577"/>
          <ac:spMkLst>
            <pc:docMk/>
            <pc:sldMk cId="984190534" sldId="508"/>
            <ac:spMk id="2" creationId="{92AF8BB6-E2D9-0EC5-0100-D94CEF0D24D2}"/>
          </ac:spMkLst>
        </pc:spChg>
      </pc:sldChg>
      <pc:sldChg chg="del">
        <pc:chgData name="daniella schettino" userId="54de5f406d57ecf7" providerId="LiveId" clId="{0148C97F-170B-440A-9F72-BB733631158C}" dt="2026-06-15T02:50:43.476" v="100" actId="47"/>
        <pc:sldMkLst>
          <pc:docMk/>
          <pc:sldMk cId="1211460134" sldId="509"/>
        </pc:sldMkLst>
      </pc:sldChg>
      <pc:sldChg chg="del">
        <pc:chgData name="daniella schettino" userId="54de5f406d57ecf7" providerId="LiveId" clId="{0148C97F-170B-440A-9F72-BB733631158C}" dt="2026-06-15T02:45:21.691" v="82" actId="47"/>
        <pc:sldMkLst>
          <pc:docMk/>
          <pc:sldMk cId="613547191" sldId="865"/>
        </pc:sldMkLst>
      </pc:sldChg>
      <pc:sldChg chg="modSp del mod">
        <pc:chgData name="daniella schettino" userId="54de5f406d57ecf7" providerId="LiveId" clId="{0148C97F-170B-440A-9F72-BB733631158C}" dt="2026-06-15T02:46:07.417" v="83" actId="47"/>
        <pc:sldMkLst>
          <pc:docMk/>
          <pc:sldMk cId="3661153912" sldId="869"/>
        </pc:sldMkLst>
        <pc:spChg chg="mod">
          <ac:chgData name="daniella schettino" userId="54de5f406d57ecf7" providerId="LiveId" clId="{0148C97F-170B-440A-9F72-BB733631158C}" dt="2026-06-15T02:30:40.111" v="23" actId="1076"/>
          <ac:spMkLst>
            <pc:docMk/>
            <pc:sldMk cId="3661153912" sldId="869"/>
            <ac:spMk id="2" creationId="{7C84EC64-3C9A-C573-E7B7-3136E2E822E5}"/>
          </ac:spMkLst>
        </pc:spChg>
      </pc:sldChg>
      <pc:sldChg chg="del">
        <pc:chgData name="daniella schettino" userId="54de5f406d57ecf7" providerId="LiveId" clId="{0148C97F-170B-440A-9F72-BB733631158C}" dt="2026-06-15T03:01:03.430" v="195" actId="47"/>
        <pc:sldMkLst>
          <pc:docMk/>
          <pc:sldMk cId="455890419" sldId="874"/>
        </pc:sldMkLst>
      </pc:sldChg>
      <pc:sldChg chg="addSp delSp modSp add del mod">
        <pc:chgData name="daniella schettino" userId="54de5f406d57ecf7" providerId="LiveId" clId="{0148C97F-170B-440A-9F72-BB733631158C}" dt="2026-06-15T02:46:14.562" v="84" actId="47"/>
        <pc:sldMkLst>
          <pc:docMk/>
          <pc:sldMk cId="2550982046" sldId="1935"/>
        </pc:sldMkLst>
        <pc:spChg chg="mod">
          <ac:chgData name="daniella schettino" userId="54de5f406d57ecf7" providerId="LiveId" clId="{0148C97F-170B-440A-9F72-BB733631158C}" dt="2026-06-15T02:30:55.432" v="31" actId="1076"/>
          <ac:spMkLst>
            <pc:docMk/>
            <pc:sldMk cId="2550982046" sldId="1935"/>
            <ac:spMk id="2" creationId="{E5F3DB97-A56E-917D-400D-A2B48632E766}"/>
          </ac:spMkLst>
        </pc:spChg>
        <pc:picChg chg="add mod">
          <ac:chgData name="daniella schettino" userId="54de5f406d57ecf7" providerId="LiveId" clId="{0148C97F-170B-440A-9F72-BB733631158C}" dt="2026-06-15T02:28:22.436" v="9" actId="14100"/>
          <ac:picMkLst>
            <pc:docMk/>
            <pc:sldMk cId="2550982046" sldId="1935"/>
            <ac:picMk id="4" creationId="{D4C0A64B-C75B-2871-46CB-1A2AF215810A}"/>
          </ac:picMkLst>
        </pc:picChg>
        <pc:picChg chg="del">
          <ac:chgData name="daniella schettino" userId="54de5f406d57ecf7" providerId="LiveId" clId="{0148C97F-170B-440A-9F72-BB733631158C}" dt="2026-06-15T02:27:51.049" v="1" actId="478"/>
          <ac:picMkLst>
            <pc:docMk/>
            <pc:sldMk cId="2550982046" sldId="1935"/>
            <ac:picMk id="5" creationId="{80FD1F54-4313-7FF8-39E4-EEB693BB49FE}"/>
          </ac:picMkLst>
        </pc:picChg>
        <pc:picChg chg="add mod">
          <ac:chgData name="daniella schettino" userId="54de5f406d57ecf7" providerId="LiveId" clId="{0148C97F-170B-440A-9F72-BB733631158C}" dt="2026-06-15T02:29:09.788" v="13" actId="1076"/>
          <ac:picMkLst>
            <pc:docMk/>
            <pc:sldMk cId="2550982046" sldId="1935"/>
            <ac:picMk id="7" creationId="{8B01A2B7-937B-9F40-E396-7CCC7BBB5F92}"/>
          </ac:picMkLst>
        </pc:picChg>
        <pc:picChg chg="del">
          <ac:chgData name="daniella schettino" userId="54de5f406d57ecf7" providerId="LiveId" clId="{0148C97F-170B-440A-9F72-BB733631158C}" dt="2026-06-15T02:27:53.494" v="2" actId="478"/>
          <ac:picMkLst>
            <pc:docMk/>
            <pc:sldMk cId="2550982046" sldId="1935"/>
            <ac:picMk id="10" creationId="{A86861C9-8BF0-C2C5-C837-F9A8A198BC40}"/>
          </ac:picMkLst>
        </pc:picChg>
        <pc:picChg chg="del">
          <ac:chgData name="daniella schettino" userId="54de5f406d57ecf7" providerId="LiveId" clId="{0148C97F-170B-440A-9F72-BB733631158C}" dt="2026-06-15T02:27:57.284" v="3" actId="478"/>
          <ac:picMkLst>
            <pc:docMk/>
            <pc:sldMk cId="2550982046" sldId="1935"/>
            <ac:picMk id="11" creationId="{CD75256D-0872-0BA9-D226-0C5E0B05E74F}"/>
          </ac:picMkLst>
        </pc:picChg>
      </pc:sldChg>
      <pc:sldChg chg="addSp delSp modSp add mod">
        <pc:chgData name="daniella schettino" userId="54de5f406d57ecf7" providerId="LiveId" clId="{0148C97F-170B-440A-9F72-BB733631158C}" dt="2026-06-15T02:33:11.669" v="39" actId="22"/>
        <pc:sldMkLst>
          <pc:docMk/>
          <pc:sldMk cId="3389594553" sldId="1936"/>
        </pc:sldMkLst>
        <pc:spChg chg="del">
          <ac:chgData name="daniella schettino" userId="54de5f406d57ecf7" providerId="LiveId" clId="{0148C97F-170B-440A-9F72-BB733631158C}" dt="2026-06-15T02:31:40.655" v="33" actId="478"/>
          <ac:spMkLst>
            <pc:docMk/>
            <pc:sldMk cId="3389594553" sldId="1936"/>
            <ac:spMk id="2" creationId="{255BC5EE-02E7-24D7-FB00-1A4DFE463E29}"/>
          </ac:spMkLst>
        </pc:spChg>
        <pc:spChg chg="add">
          <ac:chgData name="daniella schettino" userId="54de5f406d57ecf7" providerId="LiveId" clId="{0148C97F-170B-440A-9F72-BB733631158C}" dt="2026-06-15T02:33:11.669" v="39" actId="22"/>
          <ac:spMkLst>
            <pc:docMk/>
            <pc:sldMk cId="3389594553" sldId="1936"/>
            <ac:spMk id="7" creationId="{883ED44D-1222-33B9-746D-D83A0A139F2D}"/>
          </ac:spMkLst>
        </pc:spChg>
        <pc:picChg chg="add mod">
          <ac:chgData name="daniella schettino" userId="54de5f406d57ecf7" providerId="LiveId" clId="{0148C97F-170B-440A-9F72-BB733631158C}" dt="2026-06-15T02:32:24.960" v="38" actId="1076"/>
          <ac:picMkLst>
            <pc:docMk/>
            <pc:sldMk cId="3389594553" sldId="1936"/>
            <ac:picMk id="4" creationId="{74B36548-2028-A251-54DF-310D4F250C52}"/>
          </ac:picMkLst>
        </pc:picChg>
        <pc:picChg chg="del">
          <ac:chgData name="daniella schettino" userId="54de5f406d57ecf7" providerId="LiveId" clId="{0148C97F-170B-440A-9F72-BB733631158C}" dt="2026-06-15T02:32:06.701" v="34" actId="478"/>
          <ac:picMkLst>
            <pc:docMk/>
            <pc:sldMk cId="3389594553" sldId="1936"/>
            <ac:picMk id="5" creationId="{9EE14525-2A7D-1398-FF8E-DD93C9F213FC}"/>
          </ac:picMkLst>
        </pc:picChg>
      </pc:sldChg>
      <pc:sldChg chg="addSp delSp modSp add mod ord">
        <pc:chgData name="daniella schettino" userId="54de5f406d57ecf7" providerId="LiveId" clId="{0148C97F-170B-440A-9F72-BB733631158C}" dt="2026-06-15T02:45:15.240" v="81" actId="22"/>
        <pc:sldMkLst>
          <pc:docMk/>
          <pc:sldMk cId="1401941287" sldId="1937"/>
        </pc:sldMkLst>
        <pc:spChg chg="add">
          <ac:chgData name="daniella schettino" userId="54de5f406d57ecf7" providerId="LiveId" clId="{0148C97F-170B-440A-9F72-BB733631158C}" dt="2026-06-15T02:45:15.240" v="81" actId="22"/>
          <ac:spMkLst>
            <pc:docMk/>
            <pc:sldMk cId="1401941287" sldId="1937"/>
            <ac:spMk id="8" creationId="{7B5349AA-B810-7168-682D-69CEEE986AC2}"/>
          </ac:spMkLst>
        </pc:spChg>
        <pc:spChg chg="del">
          <ac:chgData name="daniella schettino" userId="54de5f406d57ecf7" providerId="LiveId" clId="{0148C97F-170B-440A-9F72-BB733631158C}" dt="2026-06-15T02:34:05.788" v="41" actId="478"/>
          <ac:spMkLst>
            <pc:docMk/>
            <pc:sldMk cId="1401941287" sldId="1937"/>
            <ac:spMk id="20" creationId="{0ABB4438-A668-6E95-BD28-87C91AE73537}"/>
          </ac:spMkLst>
        </pc:spChg>
        <pc:picChg chg="add del mod">
          <ac:chgData name="daniella schettino" userId="54de5f406d57ecf7" providerId="LiveId" clId="{0148C97F-170B-440A-9F72-BB733631158C}" dt="2026-06-15T02:35:04.967" v="50" actId="478"/>
          <ac:picMkLst>
            <pc:docMk/>
            <pc:sldMk cId="1401941287" sldId="1937"/>
            <ac:picMk id="3" creationId="{DFC8D726-E573-F3E6-6FDB-CBF184F39E3B}"/>
          </ac:picMkLst>
        </pc:picChg>
        <pc:picChg chg="del">
          <ac:chgData name="daniella schettino" userId="54de5f406d57ecf7" providerId="LiveId" clId="{0148C97F-170B-440A-9F72-BB733631158C}" dt="2026-06-15T02:34:07.910" v="42" actId="478"/>
          <ac:picMkLst>
            <pc:docMk/>
            <pc:sldMk cId="1401941287" sldId="1937"/>
            <ac:picMk id="4" creationId="{44768168-15AA-911B-C915-DF86AC8F0CB3}"/>
          </ac:picMkLst>
        </pc:picChg>
        <pc:picChg chg="add mod">
          <ac:chgData name="daniella schettino" userId="54de5f406d57ecf7" providerId="LiveId" clId="{0148C97F-170B-440A-9F72-BB733631158C}" dt="2026-06-15T02:45:12.832" v="80" actId="1076"/>
          <ac:picMkLst>
            <pc:docMk/>
            <pc:sldMk cId="1401941287" sldId="1937"/>
            <ac:picMk id="6" creationId="{A85D23F0-7005-198A-627D-54AC6CE32A98}"/>
          </ac:picMkLst>
        </pc:picChg>
      </pc:sldChg>
      <pc:sldChg chg="addSp delSp modSp add mod ord setBg">
        <pc:chgData name="daniella schettino" userId="54de5f406d57ecf7" providerId="LiveId" clId="{0148C97F-170B-440A-9F72-BB733631158C}" dt="2026-06-15T02:42:35.912" v="66"/>
        <pc:sldMkLst>
          <pc:docMk/>
          <pc:sldMk cId="263178795" sldId="1938"/>
        </pc:sldMkLst>
        <pc:picChg chg="add mod">
          <ac:chgData name="daniella schettino" userId="54de5f406d57ecf7" providerId="LiveId" clId="{0148C97F-170B-440A-9F72-BB733631158C}" dt="2026-06-15T02:39:44.047" v="60" actId="26606"/>
          <ac:picMkLst>
            <pc:docMk/>
            <pc:sldMk cId="263178795" sldId="1938"/>
            <ac:picMk id="3" creationId="{DBE61990-00D7-5EB9-675F-390E845817AB}"/>
          </ac:picMkLst>
        </pc:picChg>
        <pc:picChg chg="del">
          <ac:chgData name="daniella schettino" userId="54de5f406d57ecf7" providerId="LiveId" clId="{0148C97F-170B-440A-9F72-BB733631158C}" dt="2026-06-15T02:39:32.423" v="56" actId="478"/>
          <ac:picMkLst>
            <pc:docMk/>
            <pc:sldMk cId="263178795" sldId="1938"/>
            <ac:picMk id="6" creationId="{FDD4FD03-A271-C09D-7707-3E6B36B13EA5}"/>
          </ac:picMkLst>
        </pc:picChg>
      </pc:sldChg>
      <pc:sldChg chg="addSp delSp modSp add mod ord setBg">
        <pc:chgData name="daniella schettino" userId="54de5f406d57ecf7" providerId="LiveId" clId="{0148C97F-170B-440A-9F72-BB733631158C}" dt="2026-06-15T02:44:47.600" v="79"/>
        <pc:sldMkLst>
          <pc:docMk/>
          <pc:sldMk cId="2367494316" sldId="1939"/>
        </pc:sldMkLst>
        <pc:spChg chg="del mod">
          <ac:chgData name="daniella schettino" userId="54de5f406d57ecf7" providerId="LiveId" clId="{0148C97F-170B-440A-9F72-BB733631158C}" dt="2026-06-15T02:44:32.823" v="76" actId="478"/>
          <ac:spMkLst>
            <pc:docMk/>
            <pc:sldMk cId="2367494316" sldId="1939"/>
            <ac:spMk id="2" creationId="{B511F751-9CF1-FFB1-CC20-F410FFA2138C}"/>
          </ac:spMkLst>
        </pc:spChg>
        <pc:spChg chg="mod ord">
          <ac:chgData name="daniella schettino" userId="54de5f406d57ecf7" providerId="LiveId" clId="{0148C97F-170B-440A-9F72-BB733631158C}" dt="2026-06-15T02:44:37.630" v="77" actId="26606"/>
          <ac:spMkLst>
            <pc:docMk/>
            <pc:sldMk cId="2367494316" sldId="1939"/>
            <ac:spMk id="3" creationId="{0211AF71-2096-004B-59B1-319FF4E019A3}"/>
          </ac:spMkLst>
        </pc:spChg>
        <pc:spChg chg="del">
          <ac:chgData name="daniella schettino" userId="54de5f406d57ecf7" providerId="LiveId" clId="{0148C97F-170B-440A-9F72-BB733631158C}" dt="2026-06-15T02:43:01.365" v="68" actId="478"/>
          <ac:spMkLst>
            <pc:docMk/>
            <pc:sldMk cId="2367494316" sldId="1939"/>
            <ac:spMk id="6" creationId="{2496C6DB-FBD4-8EA8-10EF-67D9E5E98344}"/>
          </ac:spMkLst>
        </pc:spChg>
        <pc:graphicFrameChg chg="del">
          <ac:chgData name="daniella schettino" userId="54de5f406d57ecf7" providerId="LiveId" clId="{0148C97F-170B-440A-9F72-BB733631158C}" dt="2026-06-15T02:43:08.174" v="69" actId="478"/>
          <ac:graphicFrameMkLst>
            <pc:docMk/>
            <pc:sldMk cId="2367494316" sldId="1939"/>
            <ac:graphicFrameMk id="4" creationId="{3A192BDB-20F6-A72E-26AD-4E3926026DC3}"/>
          </ac:graphicFrameMkLst>
        </pc:graphicFrameChg>
        <pc:picChg chg="add mod">
          <ac:chgData name="daniella schettino" userId="54de5f406d57ecf7" providerId="LiveId" clId="{0148C97F-170B-440A-9F72-BB733631158C}" dt="2026-06-15T02:44:37.630" v="77" actId="26606"/>
          <ac:picMkLst>
            <pc:docMk/>
            <pc:sldMk cId="2367494316" sldId="1939"/>
            <ac:picMk id="7" creationId="{81F45322-346E-8C1C-F935-D3638D22BAFC}"/>
          </ac:picMkLst>
        </pc:picChg>
      </pc:sldChg>
      <pc:sldChg chg="addSp modSp add mod">
        <pc:chgData name="daniella schettino" userId="54de5f406d57ecf7" providerId="LiveId" clId="{0148C97F-170B-440A-9F72-BB733631158C}" dt="2026-06-15T14:46:25.153" v="204" actId="14100"/>
        <pc:sldMkLst>
          <pc:docMk/>
          <pc:sldMk cId="108475247" sldId="1940"/>
        </pc:sldMkLst>
        <pc:spChg chg="mod">
          <ac:chgData name="daniella schettino" userId="54de5f406d57ecf7" providerId="LiveId" clId="{0148C97F-170B-440A-9F72-BB733631158C}" dt="2026-06-15T02:49:36.854" v="96" actId="1076"/>
          <ac:spMkLst>
            <pc:docMk/>
            <pc:sldMk cId="108475247" sldId="1940"/>
            <ac:spMk id="3" creationId="{76161E3F-048E-D1DC-D5E5-8D075ED06B40}"/>
          </ac:spMkLst>
        </pc:spChg>
        <pc:picChg chg="add mod">
          <ac:chgData name="daniella schettino" userId="54de5f406d57ecf7" providerId="LiveId" clId="{0148C97F-170B-440A-9F72-BB733631158C}" dt="2026-06-15T02:48:37.106" v="95" actId="1076"/>
          <ac:picMkLst>
            <pc:docMk/>
            <pc:sldMk cId="108475247" sldId="1940"/>
            <ac:picMk id="4" creationId="{BAB9E5A0-C147-79EB-B898-5523C2EECF3F}"/>
          </ac:picMkLst>
        </pc:picChg>
        <pc:picChg chg="add mod">
          <ac:chgData name="daniella schettino" userId="54de5f406d57ecf7" providerId="LiveId" clId="{0148C97F-170B-440A-9F72-BB733631158C}" dt="2026-06-15T14:46:25.153" v="204" actId="14100"/>
          <ac:picMkLst>
            <pc:docMk/>
            <pc:sldMk cId="108475247" sldId="1940"/>
            <ac:picMk id="5" creationId="{A44AFC20-5F50-93A3-42CD-C6F027195452}"/>
          </ac:picMkLst>
        </pc:picChg>
        <pc:picChg chg="mod">
          <ac:chgData name="daniella schettino" userId="54de5f406d57ecf7" providerId="LiveId" clId="{0148C97F-170B-440A-9F72-BB733631158C}" dt="2026-06-15T02:49:56.774" v="99" actId="1076"/>
          <ac:picMkLst>
            <pc:docMk/>
            <pc:sldMk cId="108475247" sldId="1940"/>
            <ac:picMk id="13" creationId="{DA62EBE9-A1EC-6D24-6468-0BBD2984631F}"/>
          </ac:picMkLst>
        </pc:picChg>
      </pc:sldChg>
      <pc:sldChg chg="addSp delSp modSp add mod">
        <pc:chgData name="daniella schettino" userId="54de5f406d57ecf7" providerId="LiveId" clId="{0148C97F-170B-440A-9F72-BB733631158C}" dt="2026-06-15T02:54:21.954" v="146" actId="14100"/>
        <pc:sldMkLst>
          <pc:docMk/>
          <pc:sldMk cId="2261894457" sldId="1941"/>
        </pc:sldMkLst>
        <pc:spChg chg="mod">
          <ac:chgData name="daniella schettino" userId="54de5f406d57ecf7" providerId="LiveId" clId="{0148C97F-170B-440A-9F72-BB733631158C}" dt="2026-06-15T02:52:11.432" v="113" actId="1076"/>
          <ac:spMkLst>
            <pc:docMk/>
            <pc:sldMk cId="2261894457" sldId="1941"/>
            <ac:spMk id="3" creationId="{E634CB9E-F17E-98D0-F144-5E926272AC0D}"/>
          </ac:spMkLst>
        </pc:spChg>
        <pc:picChg chg="add mod">
          <ac:chgData name="daniella schettino" userId="54de5f406d57ecf7" providerId="LiveId" clId="{0148C97F-170B-440A-9F72-BB733631158C}" dt="2026-06-15T02:52:19.312" v="142" actId="1036"/>
          <ac:picMkLst>
            <pc:docMk/>
            <pc:sldMk cId="2261894457" sldId="1941"/>
            <ac:picMk id="4" creationId="{3D98FCE2-6BB2-BEF8-4635-0892F7ECCA34}"/>
          </ac:picMkLst>
        </pc:picChg>
        <pc:picChg chg="del mod">
          <ac:chgData name="daniella schettino" userId="54de5f406d57ecf7" providerId="LiveId" clId="{0148C97F-170B-440A-9F72-BB733631158C}" dt="2026-06-15T02:51:51.725" v="109" actId="21"/>
          <ac:picMkLst>
            <pc:docMk/>
            <pc:sldMk cId="2261894457" sldId="1941"/>
            <ac:picMk id="5" creationId="{05EE39D4-C961-EF17-8243-80B8D16FEE91}"/>
          </ac:picMkLst>
        </pc:picChg>
        <pc:picChg chg="add mod">
          <ac:chgData name="daniella schettino" userId="54de5f406d57ecf7" providerId="LiveId" clId="{0148C97F-170B-440A-9F72-BB733631158C}" dt="2026-06-15T02:54:21.954" v="146" actId="14100"/>
          <ac:picMkLst>
            <pc:docMk/>
            <pc:sldMk cId="2261894457" sldId="1941"/>
            <ac:picMk id="7" creationId="{3DCECDA5-7011-C39E-D831-51ECFDEF7CA7}"/>
          </ac:picMkLst>
        </pc:picChg>
      </pc:sldChg>
      <pc:sldChg chg="addSp delSp modSp add mod setBg">
        <pc:chgData name="daniella schettino" userId="54de5f406d57ecf7" providerId="LiveId" clId="{0148C97F-170B-440A-9F72-BB733631158C}" dt="2026-06-15T03:00:56.170" v="194" actId="20577"/>
        <pc:sldMkLst>
          <pc:docMk/>
          <pc:sldMk cId="874768110" sldId="1942"/>
        </pc:sldMkLst>
        <pc:spChg chg="del">
          <ac:chgData name="daniella schettino" userId="54de5f406d57ecf7" providerId="LiveId" clId="{0148C97F-170B-440A-9F72-BB733631158C}" dt="2026-06-15T02:58:34.291" v="149" actId="478"/>
          <ac:spMkLst>
            <pc:docMk/>
            <pc:sldMk cId="874768110" sldId="1942"/>
            <ac:spMk id="5" creationId="{BA2A647D-D271-C97B-A859-923D745079EE}"/>
          </ac:spMkLst>
        </pc:spChg>
        <pc:spChg chg="add mod">
          <ac:chgData name="daniella schettino" userId="54de5f406d57ecf7" providerId="LiveId" clId="{0148C97F-170B-440A-9F72-BB733631158C}" dt="2026-06-15T03:00:56.170" v="194" actId="20577"/>
          <ac:spMkLst>
            <pc:docMk/>
            <pc:sldMk cId="874768110" sldId="1942"/>
            <ac:spMk id="7" creationId="{C91D93AE-7305-BF5A-E856-B72506E98598}"/>
          </ac:spMkLst>
        </pc:spChg>
        <pc:spChg chg="add del">
          <ac:chgData name="daniella schettino" userId="54de5f406d57ecf7" providerId="LiveId" clId="{0148C97F-170B-440A-9F72-BB733631158C}" dt="2026-06-15T02:59:26.415" v="158" actId="26606"/>
          <ac:spMkLst>
            <pc:docMk/>
            <pc:sldMk cId="874768110" sldId="1942"/>
            <ac:spMk id="9" creationId="{42A4FC2C-047E-45A5-965D-8E1E3BF09BC6}"/>
          </ac:spMkLst>
        </pc:spChg>
        <pc:picChg chg="del">
          <ac:chgData name="daniella schettino" userId="54de5f406d57ecf7" providerId="LiveId" clId="{0148C97F-170B-440A-9F72-BB733631158C}" dt="2026-06-15T02:58:30.009" v="148" actId="478"/>
          <ac:picMkLst>
            <pc:docMk/>
            <pc:sldMk cId="874768110" sldId="1942"/>
            <ac:picMk id="3" creationId="{5B3F92C0-15FB-EB1B-2C87-2C6D76AAF96F}"/>
          </ac:picMkLst>
        </pc:picChg>
        <pc:picChg chg="add mod">
          <ac:chgData name="daniella schettino" userId="54de5f406d57ecf7" providerId="LiveId" clId="{0148C97F-170B-440A-9F72-BB733631158C}" dt="2026-06-15T02:59:26.415" v="158" actId="26606"/>
          <ac:picMkLst>
            <pc:docMk/>
            <pc:sldMk cId="874768110" sldId="1942"/>
            <ac:picMk id="4" creationId="{B10DD673-B126-E307-64A3-C20DE7C6938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danis\Downloads\CEAH_papers\ENHANCED_PASSIVE_SURVEILLANCE\Dominican%20Republic\Answers\Scores_data\Total_score_week.csv"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1214838145231846"/>
          <c:y val="0.14351851851851852"/>
          <c:w val="0.83129396325459315"/>
          <c:h val="0.63759988334791484"/>
        </c:manualLayout>
      </c:layout>
      <c:lineChart>
        <c:grouping val="standard"/>
        <c:varyColors val="0"/>
        <c:ser>
          <c:idx val="0"/>
          <c:order val="0"/>
          <c:tx>
            <c:strRef>
              <c:f>Sheet1!$B$1</c:f>
              <c:strCache>
                <c:ptCount val="1"/>
                <c:pt idx="0">
                  <c:v>Farm A</c:v>
                </c:pt>
              </c:strCache>
            </c:strRef>
          </c:tx>
          <c:spPr>
            <a:ln w="28575" cap="rnd">
              <a:solidFill>
                <a:schemeClr val="dk1">
                  <a:tint val="88500"/>
                </a:schemeClr>
              </a:solidFill>
              <a:round/>
            </a:ln>
            <a:effectLst/>
          </c:spPr>
          <c:marker>
            <c:symbol val="none"/>
          </c:marker>
          <c:cat>
            <c:numRef>
              <c:f>Sheet1!$A$2:$A$11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Sheet1!$B$2:$B$11</c:f>
              <c:numCache>
                <c:formatCode>General</c:formatCode>
                <c:ptCount val="10"/>
                <c:pt idx="0">
                  <c:v>84</c:v>
                </c:pt>
                <c:pt idx="1">
                  <c:v>91</c:v>
                </c:pt>
                <c:pt idx="2">
                  <c:v>91</c:v>
                </c:pt>
                <c:pt idx="3">
                  <c:v>91</c:v>
                </c:pt>
                <c:pt idx="4">
                  <c:v>107</c:v>
                </c:pt>
                <c:pt idx="5">
                  <c:v>106</c:v>
                </c:pt>
                <c:pt idx="6">
                  <c:v>91</c:v>
                </c:pt>
                <c:pt idx="7">
                  <c:v>107</c:v>
                </c:pt>
                <c:pt idx="8">
                  <c:v>96</c:v>
                </c:pt>
                <c:pt idx="9">
                  <c:v>91</c:v>
                </c:pt>
              </c:numCache>
            </c:numRef>
          </c:val>
          <c:smooth val="0"/>
          <c:extLst>
            <c:ext xmlns:c16="http://schemas.microsoft.com/office/drawing/2014/chart" uri="{C3380CC4-5D6E-409C-BE32-E72D297353CC}">
              <c16:uniqueId val="{00000000-FC0D-4ABB-BBFE-EB9A8A10D0F8}"/>
            </c:ext>
          </c:extLst>
        </c:ser>
        <c:ser>
          <c:idx val="1"/>
          <c:order val="1"/>
          <c:tx>
            <c:strRef>
              <c:f>Sheet1!$C$1</c:f>
              <c:strCache>
                <c:ptCount val="1"/>
                <c:pt idx="0">
                  <c:v>Farm B</c:v>
                </c:pt>
              </c:strCache>
            </c:strRef>
          </c:tx>
          <c:spPr>
            <a:ln w="34925" cap="rnd">
              <a:solidFill>
                <a:schemeClr val="tx1"/>
              </a:solidFill>
              <a:prstDash val="sysDot"/>
              <a:round/>
            </a:ln>
            <a:effectLst/>
          </c:spPr>
          <c:marker>
            <c:symbol val="none"/>
          </c:marker>
          <c:cat>
            <c:numRef>
              <c:f>Sheet1!$A$2:$A$11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Sheet1!$C$2:$C$11</c:f>
              <c:numCache>
                <c:formatCode>General</c:formatCode>
                <c:ptCount val="10"/>
                <c:pt idx="0">
                  <c:v>146</c:v>
                </c:pt>
                <c:pt idx="1">
                  <c:v>144</c:v>
                </c:pt>
                <c:pt idx="2">
                  <c:v>146</c:v>
                </c:pt>
                <c:pt idx="3">
                  <c:v>144</c:v>
                </c:pt>
                <c:pt idx="4">
                  <c:v>142</c:v>
                </c:pt>
                <c:pt idx="5">
                  <c:v>142</c:v>
                </c:pt>
                <c:pt idx="6">
                  <c:v>142</c:v>
                </c:pt>
                <c:pt idx="7">
                  <c:v>143</c:v>
                </c:pt>
                <c:pt idx="8">
                  <c:v>142</c:v>
                </c:pt>
                <c:pt idx="9">
                  <c:v>143</c:v>
                </c:pt>
              </c:numCache>
            </c:numRef>
          </c:val>
          <c:smooth val="0"/>
          <c:extLst>
            <c:ext xmlns:c16="http://schemas.microsoft.com/office/drawing/2014/chart" uri="{C3380CC4-5D6E-409C-BE32-E72D297353CC}">
              <c16:uniqueId val="{00000001-FC0D-4ABB-BBFE-EB9A8A10D0F8}"/>
            </c:ext>
          </c:extLst>
        </c:ser>
        <c:dLbls>
          <c:showLegendKey val="0"/>
          <c:showVal val="0"/>
          <c:showCatName val="0"/>
          <c:showSerName val="0"/>
          <c:showPercent val="0"/>
          <c:showBubbleSize val="0"/>
        </c:dLbls>
        <c:smooth val="0"/>
        <c:axId val="622996280"/>
        <c:axId val="622998904"/>
      </c:lineChart>
      <c:catAx>
        <c:axId val="62299628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Week</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2998904"/>
        <c:crosses val="autoZero"/>
        <c:auto val="1"/>
        <c:lblAlgn val="ctr"/>
        <c:lblOffset val="100"/>
        <c:noMultiLvlLbl val="0"/>
      </c:catAx>
      <c:valAx>
        <c:axId val="62299890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aseline="0"/>
                  <a:t>Score</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solidFill>
            <a:schemeClr val="bg1"/>
          </a:solid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2996280"/>
        <c:crosses val="autoZero"/>
        <c:crossBetween val="between"/>
      </c:valAx>
      <c:spPr>
        <a:solidFill>
          <a:schemeClr val="bg1"/>
        </a:solidFill>
        <a:ln>
          <a:noFill/>
        </a:ln>
        <a:effectLst/>
      </c:spPr>
    </c:plotArea>
    <c:legend>
      <c:legendPos val="b"/>
      <c:layout>
        <c:manualLayout>
          <c:xMode val="edge"/>
          <c:yMode val="edge"/>
          <c:x val="0.61434689413823274"/>
          <c:y val="0.90798556430446198"/>
          <c:w val="0.38241732283464569"/>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061800C0-46CB-4187-9923-D0A6EA002799}" type="datetimeFigureOut">
              <a:rPr lang="en-US" smtClean="0"/>
              <a:t>6/15/2026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1C7B576-937B-44CC-A4A3-6716A40C7ACB}" type="slidenum">
              <a:rPr lang="en-US" smtClean="0"/>
              <a:t>‹nº›</a:t>
            </a:fld>
            <a:endParaRPr lang="en-US"/>
          </a:p>
        </p:txBody>
      </p:sp>
    </p:spTree>
    <p:extLst>
      <p:ext uri="{BB962C8B-B14F-4D97-AF65-F5344CB8AC3E}">
        <p14:creationId xmlns:p14="http://schemas.microsoft.com/office/powerpoint/2010/main" val="2843106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Thank you, Andres for the introduction.  And thank you very much for all of you for being here today</a:t>
            </a:r>
          </a:p>
        </p:txBody>
      </p:sp>
      <p:sp>
        <p:nvSpPr>
          <p:cNvPr id="4" name="Slide Number Placeholder 3"/>
          <p:cNvSpPr>
            <a:spLocks noGrp="1"/>
          </p:cNvSpPr>
          <p:nvPr>
            <p:ph type="sldNum" sz="quarter" idx="5"/>
          </p:nvPr>
        </p:nvSpPr>
        <p:spPr/>
        <p:txBody>
          <a:bodyPr/>
          <a:lstStyle/>
          <a:p>
            <a:fld id="{B1C7B576-937B-44CC-A4A3-6716A40C7ACB}" type="slidenum">
              <a:rPr lang="en-US" smtClean="0"/>
              <a:t>1</a:t>
            </a:fld>
            <a:endParaRPr lang="en-US"/>
          </a:p>
        </p:txBody>
      </p:sp>
    </p:spTree>
    <p:extLst>
      <p:ext uri="{BB962C8B-B14F-4D97-AF65-F5344CB8AC3E}">
        <p14:creationId xmlns:p14="http://schemas.microsoft.com/office/powerpoint/2010/main" val="3874392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Slide 16:</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at the last part, after validation, we applied the model to KZ districts data and generated risk maps for a possible ASF introduction. We estimated what districts, regions, would be at higher risk of introduction of ASF.</a:t>
            </a:r>
          </a:p>
          <a:p>
            <a:endParaRPr lang="en-US" dirty="0"/>
          </a:p>
        </p:txBody>
      </p:sp>
      <p:sp>
        <p:nvSpPr>
          <p:cNvPr id="4" name="Slide Number Placeholder 3"/>
          <p:cNvSpPr>
            <a:spLocks noGrp="1"/>
          </p:cNvSpPr>
          <p:nvPr>
            <p:ph type="sldNum" sz="quarter" idx="5"/>
          </p:nvPr>
        </p:nvSpPr>
        <p:spPr/>
        <p:txBody>
          <a:bodyPr/>
          <a:lstStyle/>
          <a:p>
            <a:fld id="{B1C7B576-937B-44CC-A4A3-6716A40C7ACB}" type="slidenum">
              <a:rPr lang="en-US" smtClean="0"/>
              <a:t>12</a:t>
            </a:fld>
            <a:endParaRPr lang="en-US"/>
          </a:p>
        </p:txBody>
      </p:sp>
    </p:spTree>
    <p:extLst>
      <p:ext uri="{BB962C8B-B14F-4D97-AF65-F5344CB8AC3E}">
        <p14:creationId xmlns:p14="http://schemas.microsoft.com/office/powerpoint/2010/main" val="1985449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AREAS MAIS ESCURAS SAO OS DISTRITOS COM MAIOR RISCO APROXIMADO DETECTADO PELO MODELO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0445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TAMBEM UTILIZAMOS O SOFTWARE SATSCAN PARA DETECCAO ESPACIAL DE CLUSTERS DE ALTO RISCOS, FORAM IDENTIFICADOS DOIS CLUSTERS STATISTICAMENTE SIGNIFICANTES.</a:t>
            </a:r>
            <a:endParaRPr lang="en-US" b="1" dirty="0">
              <a:solidFill>
                <a:srgbClr val="8E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37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6DD73066-1453-0021-F31D-B6D154CEAF98}"/>
            </a:ext>
          </a:extLst>
        </p:cNvPr>
        <p:cNvGrpSpPr/>
        <p:nvPr/>
      </p:nvGrpSpPr>
      <p:grpSpPr>
        <a:xfrm>
          <a:off x="0" y="0"/>
          <a:ext cx="0" cy="0"/>
          <a:chOff x="0" y="0"/>
          <a:chExt cx="0" cy="0"/>
        </a:xfrm>
      </p:grpSpPr>
      <p:sp>
        <p:nvSpPr>
          <p:cNvPr id="172" name="Google Shape;172;g58d3b44f08_0_0:notes">
            <a:extLst>
              <a:ext uri="{FF2B5EF4-FFF2-40B4-BE49-F238E27FC236}">
                <a16:creationId xmlns:a16="http://schemas.microsoft.com/office/drawing/2014/main" id="{FF6F18D9-6413-0E50-D1E0-394C3B5A1B4F}"/>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58d3b44f08_0_0:notes">
            <a:extLst>
              <a:ext uri="{FF2B5EF4-FFF2-40B4-BE49-F238E27FC236}">
                <a16:creationId xmlns:a16="http://schemas.microsoft.com/office/drawing/2014/main" id="{1F494664-52D6-A1D0-17DA-20CB002940B5}"/>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AUMENTANDO O ZOOM E REALIZANDO UMA AVALIACAO DE RISCO PARA A INTRODUCAO DE PSC NO ESTADO DE MT, E ASSIM VER QUAIS MUNICIPIOS ESTARIAM EM MAIOR RISCO</a:t>
            </a:r>
            <a:endParaRPr dirty="0"/>
          </a:p>
        </p:txBody>
      </p:sp>
    </p:spTree>
    <p:extLst>
      <p:ext uri="{BB962C8B-B14F-4D97-AF65-F5344CB8AC3E}">
        <p14:creationId xmlns:p14="http://schemas.microsoft.com/office/powerpoint/2010/main" val="2842024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1FC66-27F5-F9A2-881F-060512441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03745-CF22-F4DF-E0DB-E0E3E8CDD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16B31-3AE1-697E-ED9B-A3C5FE40DA56}"/>
              </a:ext>
            </a:extLst>
          </p:cNvPr>
          <p:cNvSpPr>
            <a:spLocks noGrp="1"/>
          </p:cNvSpPr>
          <p:nvPr>
            <p:ph type="body" idx="1"/>
          </p:nvPr>
        </p:nvSpPr>
        <p:spPr/>
        <p:txBody>
          <a:bodyPr/>
          <a:lstStyle/>
          <a:p>
            <a:r>
              <a:rPr lang="en-US" dirty="0"/>
              <a:t>PARA ESSE ESTUDO, O RISCO FOI CALCULADO LEVANDO-SE EM CONSIDERACAO DUAS VIAS DE INTRODUCAO, A VIA DE TRANSITO LEGAL DE SUINOS COMERCIAIS QUE CHEGAM DE OUTROS ESTADOS PARA O MATO GROSSO, E A VIA DE MOVIMENTO DE JAVALIS E SUINOS ASSELVAJADOS, QUE PODEM VIR LIVREMENTE DA BOLIVIA OU DA ZONA INFECTADA DE PSC.</a:t>
            </a:r>
          </a:p>
          <a:p>
            <a:endParaRPr lang="en-US" dirty="0"/>
          </a:p>
          <a:p>
            <a:r>
              <a:rPr lang="en-US" dirty="0"/>
              <a:t>PARA A VIA DE TRANSITO LEGAL, COMO TINHAMOS ACESSO A MAIS DADOS, DESENVOLMENTOS UMA ANALISE QUANTITATIVA ESTOCASTICA, UTLIZANDO ARVORES DE CENARIO E GERANDO O RISCO FINAL PARA ESSA VIA.</a:t>
            </a:r>
          </a:p>
          <a:p>
            <a:endParaRPr lang="en-US" dirty="0"/>
          </a:p>
          <a:p>
            <a:r>
              <a:rPr lang="en-US" dirty="0"/>
              <a:t>PARA A VIA DE MOVIMENTO DE JAVALIS, UTILIZAMOS PRIMEIRO O MODELO DE ENTROPIA MAXIMA PARA ESTIMAR A DISTRIBUICAO DA POPULACAO DE JAVALIS NO MT, E DEPOIS ALIMENTAR O MESMO MODELO QUE DESENVOLVEMOS PARA O KAZAQUISTAO, MAS UTILIZANDO AGORA OS MUNICIPIOS DE MT.</a:t>
            </a:r>
          </a:p>
          <a:p>
            <a:endParaRPr lang="en-US" dirty="0"/>
          </a:p>
          <a:p>
            <a:r>
              <a:rPr lang="en-US" dirty="0"/>
              <a:t>COM ISSO, FINALIZAMOS O ESTUDO COM A CORRELACAO DAS DUAS VIAS, PARA VER SE HAVERIA UMA CORRELACAO DE AREAS DE MAIOR E MENOR RISCO EM RELACAO AOS MUNICIPIOS</a:t>
            </a:r>
          </a:p>
        </p:txBody>
      </p:sp>
      <p:sp>
        <p:nvSpPr>
          <p:cNvPr id="4" name="Slide Number Placeholder 3">
            <a:extLst>
              <a:ext uri="{FF2B5EF4-FFF2-40B4-BE49-F238E27FC236}">
                <a16:creationId xmlns:a16="http://schemas.microsoft.com/office/drawing/2014/main" id="{82C4CDCE-F0D3-A600-0806-2A8CF50D4C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719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82AB6-81EC-DF0E-C275-F9729C9135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41968-1D19-0AE6-F4AC-2ED38FD0B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A4A7D6-3137-32F0-79E6-7BE9516D6A1E}"/>
              </a:ext>
            </a:extLst>
          </p:cNvPr>
          <p:cNvSpPr>
            <a:spLocks noGrp="1"/>
          </p:cNvSpPr>
          <p:nvPr>
            <p:ph type="body" idx="1"/>
          </p:nvPr>
        </p:nvSpPr>
        <p:spPr/>
        <p:txBody>
          <a:bodyPr/>
          <a:lstStyle/>
          <a:p>
            <a:r>
              <a:rPr lang="en-US" dirty="0"/>
              <a:t>For the pathway of movement of commercial pigs, we used official data of pig movement from other States in the free zone that sent pigs to Mato Grosso (this is the only trade allowed) and we developed a stochastic quantitative RA, using the scenario tree, to depict graphically the possible biological pathways by which the hazard can be introduced to an area</a:t>
            </a:r>
          </a:p>
          <a:p>
            <a:endParaRPr lang="en-US" dirty="0"/>
          </a:p>
        </p:txBody>
      </p:sp>
      <p:sp>
        <p:nvSpPr>
          <p:cNvPr id="4" name="Slide Number Placeholder 3">
            <a:extLst>
              <a:ext uri="{FF2B5EF4-FFF2-40B4-BE49-F238E27FC236}">
                <a16:creationId xmlns:a16="http://schemas.microsoft.com/office/drawing/2014/main" id="{2207E261-0444-8CA8-AE58-C898E043875F}"/>
              </a:ext>
            </a:extLst>
          </p:cNvPr>
          <p:cNvSpPr>
            <a:spLocks noGrp="1"/>
          </p:cNvSpPr>
          <p:nvPr>
            <p:ph type="sldNum" sz="quarter" idx="5"/>
          </p:nvPr>
        </p:nvSpPr>
        <p:spPr/>
        <p:txBody>
          <a:bodyPr/>
          <a:lstStyle/>
          <a:p>
            <a:fld id="{B1C7B576-937B-44CC-A4A3-6716A40C7ACB}" type="slidenum">
              <a:rPr lang="en-US" smtClean="0"/>
              <a:t>18</a:t>
            </a:fld>
            <a:endParaRPr lang="en-US"/>
          </a:p>
        </p:txBody>
      </p:sp>
    </p:spTree>
    <p:extLst>
      <p:ext uri="{BB962C8B-B14F-4D97-AF65-F5344CB8AC3E}">
        <p14:creationId xmlns:p14="http://schemas.microsoft.com/office/powerpoint/2010/main" val="1535518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7DE9F-E988-A9F3-2786-35762A708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EAA33-6AA6-4F65-7688-911BE4AF13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5C7204-32BE-61F8-9D51-37AC8FBEEA61}"/>
              </a:ext>
            </a:extLst>
          </p:cNvPr>
          <p:cNvSpPr>
            <a:spLocks noGrp="1"/>
          </p:cNvSpPr>
          <p:nvPr>
            <p:ph type="body" idx="1"/>
          </p:nvPr>
        </p:nvSpPr>
        <p:spPr/>
        <p:txBody>
          <a:bodyPr/>
          <a:lstStyle/>
          <a:p>
            <a:r>
              <a:rPr lang="en-US" dirty="0"/>
              <a:t>For the calculation of risk of introduction of CSF in the wild boar pathway, we started calculating the Wild Boar population distribution, using the Maximum Entropy model, and for that, we used data from active surveillance performed by the OVS of MT during 2016 to 2018, and also 15 environmental variables related to factors that can contribute for the presence of the wild boar in a certain area. </a:t>
            </a:r>
          </a:p>
        </p:txBody>
      </p:sp>
      <p:sp>
        <p:nvSpPr>
          <p:cNvPr id="4" name="Slide Number Placeholder 3">
            <a:extLst>
              <a:ext uri="{FF2B5EF4-FFF2-40B4-BE49-F238E27FC236}">
                <a16:creationId xmlns:a16="http://schemas.microsoft.com/office/drawing/2014/main" id="{4A13E05E-D1D3-F476-1849-BA77A4652617}"/>
              </a:ext>
            </a:extLst>
          </p:cNvPr>
          <p:cNvSpPr>
            <a:spLocks noGrp="1"/>
          </p:cNvSpPr>
          <p:nvPr>
            <p:ph type="sldNum" sz="quarter" idx="5"/>
          </p:nvPr>
        </p:nvSpPr>
        <p:spPr/>
        <p:txBody>
          <a:bodyPr/>
          <a:lstStyle/>
          <a:p>
            <a:fld id="{B1C7B576-937B-44CC-A4A3-6716A40C7ACB}" type="slidenum">
              <a:rPr lang="en-US" smtClean="0"/>
              <a:t>19</a:t>
            </a:fld>
            <a:endParaRPr lang="en-US"/>
          </a:p>
        </p:txBody>
      </p:sp>
    </p:spTree>
    <p:extLst>
      <p:ext uri="{BB962C8B-B14F-4D97-AF65-F5344CB8AC3E}">
        <p14:creationId xmlns:p14="http://schemas.microsoft.com/office/powerpoint/2010/main" val="417382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after predict the WB distribution, we fed the model we developed for KZ with Mato Grosso data, but for each the 141 municipalities of Mato Grosso to come up the final risk per municipality related with this pathway.</a:t>
            </a:r>
          </a:p>
        </p:txBody>
      </p:sp>
      <p:sp>
        <p:nvSpPr>
          <p:cNvPr id="4" name="Slide Number Placeholder 3"/>
          <p:cNvSpPr>
            <a:spLocks noGrp="1"/>
          </p:cNvSpPr>
          <p:nvPr>
            <p:ph type="sldNum" sz="quarter" idx="5"/>
          </p:nvPr>
        </p:nvSpPr>
        <p:spPr/>
        <p:txBody>
          <a:bodyPr/>
          <a:lstStyle/>
          <a:p>
            <a:fld id="{B1C7B576-937B-44CC-A4A3-6716A40C7ACB}" type="slidenum">
              <a:rPr lang="en-US" smtClean="0"/>
              <a:t>20</a:t>
            </a:fld>
            <a:endParaRPr lang="en-US"/>
          </a:p>
        </p:txBody>
      </p:sp>
    </p:spTree>
    <p:extLst>
      <p:ext uri="{BB962C8B-B14F-4D97-AF65-F5344CB8AC3E}">
        <p14:creationId xmlns:p14="http://schemas.microsoft.com/office/powerpoint/2010/main" val="3790382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A2720-7963-09D4-8B07-73E570EEE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ECE24-9C30-BD1A-F038-249DAE21D1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2CF9F2-09B4-2C0E-5D75-73254536BD40}"/>
              </a:ext>
            </a:extLst>
          </p:cNvPr>
          <p:cNvSpPr>
            <a:spLocks noGrp="1"/>
          </p:cNvSpPr>
          <p:nvPr>
            <p:ph type="body" idx="1"/>
          </p:nvPr>
        </p:nvSpPr>
        <p:spPr/>
        <p:txBody>
          <a:bodyPr/>
          <a:lstStyle/>
          <a:p>
            <a:r>
              <a:rPr lang="en-US" dirty="0"/>
              <a:t>O RISCO PARA A INTRODUCAO DE PSC VIA MOVIMENTO DE SUINOS COMERCIAIS E MAIOR NOS MUNICIPIOS MAIS ESCUROS DO MAPA. COINCIDINDO COM AS AREAS COM MAIOR PRODUCAO DE SUINOS COMERCIAIS DO ESTADO.</a:t>
            </a:r>
          </a:p>
        </p:txBody>
      </p:sp>
      <p:sp>
        <p:nvSpPr>
          <p:cNvPr id="4" name="Slide Number Placeholder 3">
            <a:extLst>
              <a:ext uri="{FF2B5EF4-FFF2-40B4-BE49-F238E27FC236}">
                <a16:creationId xmlns:a16="http://schemas.microsoft.com/office/drawing/2014/main" id="{90E8FE06-2EC0-2A61-A4DC-6362AA7DE9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947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CB0E3-CA89-EF29-A96D-51FD6A7E77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E8652-449B-8E84-1C0C-6B0D4B90C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56CC5-B1C5-568C-8755-210BEEA9CD57}"/>
              </a:ext>
            </a:extLst>
          </p:cNvPr>
          <p:cNvSpPr>
            <a:spLocks noGrp="1"/>
          </p:cNvSpPr>
          <p:nvPr>
            <p:ph type="body" idx="1"/>
          </p:nvPr>
        </p:nvSpPr>
        <p:spPr/>
        <p:txBody>
          <a:bodyPr/>
          <a:lstStyle/>
          <a:p>
            <a:r>
              <a:rPr lang="en-US" sz="1800" dirty="0">
                <a:effectLst/>
                <a:highlight>
                  <a:srgbClr val="FFFF00"/>
                </a:highlight>
                <a:latin typeface="Times New Roman" panose="02020603050405020304" pitchFamily="18" charset="0"/>
              </a:rPr>
              <a:t>EM RELACAO AO RISCO DE INTRODUCAO DE PSC VIA MOVIMENTO DE JAVALIS, AS AREAS MAIS ESCURAS DO MAPA MOSTRAM OS MUNICIPIOS COM MAIOR RISCO EM RELACAO A ESSA VIA, E AS AREAS HACHURADAS MOSTRAM OS 8 MUNICIPIOS COM MAIOR RISCO E ELES FAZEM DIVISA/FRONTEIRA COM AREAS NAO LIVRES DE PSC</a:t>
            </a:r>
            <a:endParaRPr lang="en-US" dirty="0"/>
          </a:p>
        </p:txBody>
      </p:sp>
      <p:sp>
        <p:nvSpPr>
          <p:cNvPr id="4" name="Slide Number Placeholder 3">
            <a:extLst>
              <a:ext uri="{FF2B5EF4-FFF2-40B4-BE49-F238E27FC236}">
                <a16:creationId xmlns:a16="http://schemas.microsoft.com/office/drawing/2014/main" id="{B363C31F-A0AB-7096-4F2C-BA922FD3BF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643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6A533-2B44-6D4A-2A47-008061767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36BCF-AF90-E830-EBA4-69FC4DA65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DAB4C-4134-A577-BE74-6719FBF5D0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primary objective of this Ph.D. was to work with epidemiological methods to support the OVS working with early detections introductions of ASF and CSF, based on risk-based surveillance, in different levels of actions (national, state/region, and farm-level), considering different data availability.</a:t>
            </a:r>
          </a:p>
          <a:p>
            <a:endParaRPr lang="en-US" dirty="0"/>
          </a:p>
        </p:txBody>
      </p:sp>
      <p:sp>
        <p:nvSpPr>
          <p:cNvPr id="4" name="Slide Number Placeholder 3">
            <a:extLst>
              <a:ext uri="{FF2B5EF4-FFF2-40B4-BE49-F238E27FC236}">
                <a16:creationId xmlns:a16="http://schemas.microsoft.com/office/drawing/2014/main" id="{DBEB56CF-EAC5-8062-8D46-F3BBA300B2BC}"/>
              </a:ext>
            </a:extLst>
          </p:cNvPr>
          <p:cNvSpPr>
            <a:spLocks noGrp="1"/>
          </p:cNvSpPr>
          <p:nvPr>
            <p:ph type="sldNum" sz="quarter" idx="5"/>
          </p:nvPr>
        </p:nvSpPr>
        <p:spPr/>
        <p:txBody>
          <a:bodyPr/>
          <a:lstStyle/>
          <a:p>
            <a:fld id="{B1C7B576-937B-44CC-A4A3-6716A40C7ACB}" type="slidenum">
              <a:rPr lang="en-US" smtClean="0"/>
              <a:t>3</a:t>
            </a:fld>
            <a:endParaRPr lang="en-US"/>
          </a:p>
        </p:txBody>
      </p:sp>
    </p:spTree>
    <p:extLst>
      <p:ext uri="{BB962C8B-B14F-4D97-AF65-F5344CB8AC3E}">
        <p14:creationId xmlns:p14="http://schemas.microsoft.com/office/powerpoint/2010/main" val="1910212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84168-BD02-0018-24C1-9EC2A85209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7150E2-3C91-0506-DB00-747FC04249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2E9C3-68CF-EE6A-66DA-C9EB2A9EEDD6}"/>
              </a:ext>
            </a:extLst>
          </p:cNvPr>
          <p:cNvSpPr>
            <a:spLocks noGrp="1"/>
          </p:cNvSpPr>
          <p:nvPr>
            <p:ph type="body" idx="1"/>
          </p:nvPr>
        </p:nvSpPr>
        <p:spPr/>
        <p:txBody>
          <a:bodyPr/>
          <a:lstStyle/>
          <a:p>
            <a:r>
              <a:rPr lang="en-US" dirty="0"/>
              <a:t>APESAR DA CORRELACAO TER SIDO BAIXA E NAO SIGNIFICATICA, NOS PODEMOS VER QUE QUAIS MUNICIPIOS APRESENTAM RISCOS MAIS ALTOS PARA UMA OU OUTRA VIA. E NA AREA CENTRAL DO ESTADO O RISCO E ALTO PARA A INTRODUCAO DE PSC PELAS DUAS VIAS CONSIDERADAS NESSE ESTUDO</a:t>
            </a:r>
          </a:p>
        </p:txBody>
      </p:sp>
      <p:sp>
        <p:nvSpPr>
          <p:cNvPr id="4" name="Slide Number Placeholder 3">
            <a:extLst>
              <a:ext uri="{FF2B5EF4-FFF2-40B4-BE49-F238E27FC236}">
                <a16:creationId xmlns:a16="http://schemas.microsoft.com/office/drawing/2014/main" id="{304B55D4-4497-565C-D5D5-014ECDEFCB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158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366290-4595-5745-A50F-D5EC13BAC6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0707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A952E790-DCC9-D443-DCBD-AA33BF984A94}"/>
            </a:ext>
          </a:extLst>
        </p:cNvPr>
        <p:cNvGrpSpPr/>
        <p:nvPr/>
      </p:nvGrpSpPr>
      <p:grpSpPr>
        <a:xfrm>
          <a:off x="0" y="0"/>
          <a:ext cx="0" cy="0"/>
          <a:chOff x="0" y="0"/>
          <a:chExt cx="0" cy="0"/>
        </a:xfrm>
      </p:grpSpPr>
      <p:sp>
        <p:nvSpPr>
          <p:cNvPr id="172" name="Google Shape;172;g58d3b44f08_0_0:notes">
            <a:extLst>
              <a:ext uri="{FF2B5EF4-FFF2-40B4-BE49-F238E27FC236}">
                <a16:creationId xmlns:a16="http://schemas.microsoft.com/office/drawing/2014/main" id="{D469C240-41C3-B0D0-1E67-808D17D72909}"/>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58d3b44f08_0_0:notes">
            <a:extLst>
              <a:ext uri="{FF2B5EF4-FFF2-40B4-BE49-F238E27FC236}">
                <a16:creationId xmlns:a16="http://schemas.microsoft.com/office/drawing/2014/main" id="{866D0851-4B45-5B35-50CE-F85EA5FC777D}"/>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dirty="0"/>
              <a:t>E NOS AUMENTAMOS AINDA MAIS A RESOLUCAO DA NOSSA LENTE, E CHEGAMOS NA PROPRIEDADE, NA FONTE DO DADO. E COM ISSO DESENVOLVEMOS UM PROTOCOLO DE VIGILANICA PASSIVA MELHORADA PELA PSA E PSC PARA SER DESEMPENHADO PELO PRODUTOR PARA MELHORAR A DETECCAO PRECOCE DE POSSIVEIS INCURSOES DESSAS DOENCAS</a:t>
            </a:r>
            <a:endParaRPr dirty="0"/>
          </a:p>
        </p:txBody>
      </p:sp>
    </p:spTree>
    <p:extLst>
      <p:ext uri="{BB962C8B-B14F-4D97-AF65-F5344CB8AC3E}">
        <p14:creationId xmlns:p14="http://schemas.microsoft.com/office/powerpoint/2010/main" val="3557711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just to show a timeline with ASF and CSF outbreaks in some countries, and that the time of detection could take 6 weeks, 3 months, however, ASF in Vietnam the first introduction was detected in 5 to 10 days, because that country was aware of the cases in China, and the OVS there was vigilant and acted fast.</a:t>
            </a:r>
          </a:p>
        </p:txBody>
      </p:sp>
      <p:sp>
        <p:nvSpPr>
          <p:cNvPr id="4" name="Slide Number Placeholder 3"/>
          <p:cNvSpPr>
            <a:spLocks noGrp="1"/>
          </p:cNvSpPr>
          <p:nvPr>
            <p:ph type="sldNum" sz="quarter" idx="5"/>
          </p:nvPr>
        </p:nvSpPr>
        <p:spPr/>
        <p:txBody>
          <a:bodyPr/>
          <a:lstStyle/>
          <a:p>
            <a:fld id="{B1C7B576-937B-44CC-A4A3-6716A40C7ACB}" type="slidenum">
              <a:rPr lang="en-US" smtClean="0"/>
              <a:t>26</a:t>
            </a:fld>
            <a:endParaRPr lang="en-US"/>
          </a:p>
        </p:txBody>
      </p:sp>
    </p:spTree>
    <p:extLst>
      <p:ext uri="{BB962C8B-B14F-4D97-AF65-F5344CB8AC3E}">
        <p14:creationId xmlns:p14="http://schemas.microsoft.com/office/powerpoint/2010/main" val="479429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B6A02-F642-5B97-B5F3-856CB2D79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753DB-3CEB-940F-FEE5-75ECD78EAE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52D465-8D54-FCBF-C27D-136ABA8AE5E6}"/>
              </a:ext>
            </a:extLst>
          </p:cNvPr>
          <p:cNvSpPr>
            <a:spLocks noGrp="1"/>
          </p:cNvSpPr>
          <p:nvPr>
            <p:ph type="body" idx="1"/>
          </p:nvPr>
        </p:nvSpPr>
        <p:spPr/>
        <p:txBody>
          <a:bodyPr/>
          <a:lstStyle/>
          <a:p>
            <a:r>
              <a:rPr lang="en-US" dirty="0"/>
              <a:t>NOS DESENVOLMEMOS UM PROTOCOLO DE VIGILANCIA QUE FOI PONTUADO POR ESPECIALISTAS EM PSA E ESSE PROTOCOLO SE BASEIA EM TRES COMPONENTES, A BIOSSEGURANCA DA PROPRIEDADE, A VIGILANCIA SINDROMICA E ACHADOS DE NECROPSIA. NOS AVALIAMOS O COMPONENTE DE BIOSEGURANCA EM 10 PROPRIEDADES DO MEIO-OESTE DOS ESTADOS UNIDOS E DUAS PROPRIEDADES NA REPUBLICA DOMINICANA FORAM ACOMPANHADAS POR 10 SEMANAS AFIM DE AVALIAR O PROTOCOLO COMPLETO.</a:t>
            </a:r>
          </a:p>
          <a:p>
            <a:endParaRPr lang="en-US" dirty="0"/>
          </a:p>
          <a:p>
            <a:r>
              <a:rPr lang="en-US" dirty="0"/>
              <a:t>OS DADOS DA AVALIACAO COMPLETA SAO ANALISADOS EM UMA ANALISE PURAMENTE TEMPORAL UTILIZANDO O SATSCAN E ASSIM E POSSIVEL DETECTAR ALGORITMO DE ANOMALIA, E ASSIM ATIVAR GATILHOS PARA AMOSTRAGEM DOS ANIMAIS.</a:t>
            </a:r>
          </a:p>
        </p:txBody>
      </p:sp>
      <p:sp>
        <p:nvSpPr>
          <p:cNvPr id="4" name="Slide Number Placeholder 3">
            <a:extLst>
              <a:ext uri="{FF2B5EF4-FFF2-40B4-BE49-F238E27FC236}">
                <a16:creationId xmlns:a16="http://schemas.microsoft.com/office/drawing/2014/main" id="{EB9DCBD1-92C8-4F21-0F32-AC152EEF46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295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EBFD4-5951-6FE7-FFF5-2A82F51DC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EC058-A588-937C-10C2-8D177AA79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C588C-6A21-9E98-69EC-AD7058124F16}"/>
              </a:ext>
            </a:extLst>
          </p:cNvPr>
          <p:cNvSpPr>
            <a:spLocks noGrp="1"/>
          </p:cNvSpPr>
          <p:nvPr>
            <p:ph type="body" idx="1"/>
          </p:nvPr>
        </p:nvSpPr>
        <p:spPr/>
        <p:txBody>
          <a:bodyPr/>
          <a:lstStyle/>
          <a:p>
            <a:r>
              <a:rPr lang="en-US" dirty="0"/>
              <a:t>EM RELACAO AO COMPONENTE DE BIOSEGURANCA, QUANTO MAIOR O SCORE, PIOR SERIA A BIOSEGURANCA DA PROPRIEDADE, ONDE O MAXIMO E DE 139 PONTOS. AS PROPRIEDADES AVALIADAS NO MEIO-OESTE DO USA MOSTRARAM GRANDE VARIABILIDADE ENTRE ELAS, E COM GRANJAS COM BIOSSEGURIDADE COM VALORES ACIMA DO QUE A FAZENDA A NA REPUBLICA DOMINICANA</a:t>
            </a:r>
          </a:p>
        </p:txBody>
      </p:sp>
      <p:sp>
        <p:nvSpPr>
          <p:cNvPr id="4" name="Slide Number Placeholder 3">
            <a:extLst>
              <a:ext uri="{FF2B5EF4-FFF2-40B4-BE49-F238E27FC236}">
                <a16:creationId xmlns:a16="http://schemas.microsoft.com/office/drawing/2014/main" id="{6B6C07CC-9498-BD76-CC78-28AB63482A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10912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DD862-CDEF-21AE-B9EA-9EC0184B7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84E53F-55B3-A600-32E2-F7308E445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7FAA5-F457-D426-3ED0-6E0B164820B9}"/>
              </a:ext>
            </a:extLst>
          </p:cNvPr>
          <p:cNvSpPr>
            <a:spLocks noGrp="1"/>
          </p:cNvSpPr>
          <p:nvPr>
            <p:ph type="body" idx="1"/>
          </p:nvPr>
        </p:nvSpPr>
        <p:spPr/>
        <p:txBody>
          <a:bodyPr/>
          <a:lstStyle/>
          <a:p>
            <a:r>
              <a:rPr lang="en-US" dirty="0"/>
              <a:t>PARA A AVALIACAO COMPLETA DO PROTOCOLO, A FAZENDA B (LINHA PONTILHADA) SE MOSTROU COM SCORE ALTO DURANTE TODO O PERIODO DO ESTUDO. E A FAZENDA A ENTRE AS SEMANAS 5 E 8 MOSTROU DOIS PICOS NA PONTUACAO, O QUE SERIAM INDICATIVOS PARA AMOSTRAGEM</a:t>
            </a:r>
          </a:p>
        </p:txBody>
      </p:sp>
      <p:sp>
        <p:nvSpPr>
          <p:cNvPr id="4" name="Slide Number Placeholder 3">
            <a:extLst>
              <a:ext uri="{FF2B5EF4-FFF2-40B4-BE49-F238E27FC236}">
                <a16:creationId xmlns:a16="http://schemas.microsoft.com/office/drawing/2014/main" id="{CA2118C5-053F-DFCC-8912-CA979DDF28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425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62681-A50A-6410-B366-D8D8A0B26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BE8DD-6A07-B23C-4CE2-E014522A5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34A27-AF50-5C92-54C5-F7B93B7F529E}"/>
              </a:ext>
            </a:extLst>
          </p:cNvPr>
          <p:cNvSpPr>
            <a:spLocks noGrp="1"/>
          </p:cNvSpPr>
          <p:nvPr>
            <p:ph type="body" idx="1"/>
          </p:nvPr>
        </p:nvSpPr>
        <p:spPr/>
        <p:txBody>
          <a:bodyPr/>
          <a:lstStyle/>
          <a:p>
            <a:r>
              <a:rPr lang="en-US" dirty="0"/>
              <a:t>AQUI TEMOS OS RESULTADOS DA DETECCAO DO ALGORITMO DE ANOMALIA, REALIZADO PELO SATSCAN, AS BARRAS EM AZUL CLARO MOSTRAM OS PERIODOS DE ALTO RISCO, E PARA A FAZENDA A (TOPO DO SLIDE) O ALTO PERIODO FOR ENTRE AS SEMANAS 5 E 9, ONDE OS PICOS FORAM OBSERVADOS. UMA COLHEITA FOI REALIZADA NA SEMANA 6.</a:t>
            </a:r>
          </a:p>
          <a:p>
            <a:endParaRPr lang="en-US" dirty="0"/>
          </a:p>
          <a:p>
            <a:r>
              <a:rPr lang="en-US" dirty="0"/>
              <a:t>E PARA A FAZENDA B, O PERIODO DE ALTO RISCO FOI ENTRE AS SEMANAS 1 A 4, MAS NAO FOI SIGNIFICATIVO</a:t>
            </a:r>
          </a:p>
        </p:txBody>
      </p:sp>
      <p:sp>
        <p:nvSpPr>
          <p:cNvPr id="4" name="Slide Number Placeholder 3">
            <a:extLst>
              <a:ext uri="{FF2B5EF4-FFF2-40B4-BE49-F238E27FC236}">
                <a16:creationId xmlns:a16="http://schemas.microsoft.com/office/drawing/2014/main" id="{C296704E-D876-0511-C68C-01A9E8FB59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155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1812469D-A26F-EBED-474F-B9DDD5F0434E}"/>
            </a:ext>
          </a:extLst>
        </p:cNvPr>
        <p:cNvGrpSpPr/>
        <p:nvPr/>
      </p:nvGrpSpPr>
      <p:grpSpPr>
        <a:xfrm>
          <a:off x="0" y="0"/>
          <a:ext cx="0" cy="0"/>
          <a:chOff x="0" y="0"/>
          <a:chExt cx="0" cy="0"/>
        </a:xfrm>
      </p:grpSpPr>
      <p:sp>
        <p:nvSpPr>
          <p:cNvPr id="172" name="Google Shape;172;g58d3b44f08_0_0:notes">
            <a:extLst>
              <a:ext uri="{FF2B5EF4-FFF2-40B4-BE49-F238E27FC236}">
                <a16:creationId xmlns:a16="http://schemas.microsoft.com/office/drawing/2014/main" id="{8C978A2C-6CD7-5F6E-D457-D3C6F077CE71}"/>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58d3b44f08_0_0:notes">
            <a:extLst>
              <a:ext uri="{FF2B5EF4-FFF2-40B4-BE49-F238E27FC236}">
                <a16:creationId xmlns:a16="http://schemas.microsoft.com/office/drawing/2014/main" id="{CA0EBDC9-B60F-1C7E-C6E0-1542E2E70A3E}"/>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dirty="0"/>
              <a:t>Now let’s see some considerations</a:t>
            </a:r>
            <a:endParaRPr dirty="0"/>
          </a:p>
        </p:txBody>
      </p:sp>
    </p:spTree>
    <p:extLst>
      <p:ext uri="{BB962C8B-B14F-4D97-AF65-F5344CB8AC3E}">
        <p14:creationId xmlns:p14="http://schemas.microsoft.com/office/powerpoint/2010/main" val="3902277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84A09-32D8-AB37-9B35-9F0BFB20D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DD25C-3BB1-24DC-A4C0-AAC59F18E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88022F-39C9-EE8A-B639-5AB65FCBEA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1E1E71-22A8-7004-E003-EB061FA8EA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856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A6B44200-56A9-B78D-9AD5-5772B5374CE7}"/>
            </a:ext>
          </a:extLst>
        </p:cNvPr>
        <p:cNvGrpSpPr/>
        <p:nvPr/>
      </p:nvGrpSpPr>
      <p:grpSpPr>
        <a:xfrm>
          <a:off x="0" y="0"/>
          <a:ext cx="0" cy="0"/>
          <a:chOff x="0" y="0"/>
          <a:chExt cx="0" cy="0"/>
        </a:xfrm>
      </p:grpSpPr>
      <p:sp>
        <p:nvSpPr>
          <p:cNvPr id="172" name="Google Shape;172;g58d3b44f08_0_0:notes">
            <a:extLst>
              <a:ext uri="{FF2B5EF4-FFF2-40B4-BE49-F238E27FC236}">
                <a16:creationId xmlns:a16="http://schemas.microsoft.com/office/drawing/2014/main" id="{919A92B1-7323-4024-9A75-B23660C41725}"/>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58d3b44f08_0_0:notes">
            <a:extLst>
              <a:ext uri="{FF2B5EF4-FFF2-40B4-BE49-F238E27FC236}">
                <a16:creationId xmlns:a16="http://schemas.microsoft.com/office/drawing/2014/main" id="{2570BA1A-35FF-E20A-A816-2E59CB3E007E}"/>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dirty="0"/>
              <a:t>VAMOS VER A </a:t>
            </a:r>
            <a:r>
              <a:rPr lang="en-US" altLang="pt-BR" sz="1200" dirty="0" err="1"/>
              <a:t>Avaliação</a:t>
            </a:r>
            <a:r>
              <a:rPr lang="en-US" altLang="pt-BR" sz="1200" dirty="0"/>
              <a:t> de </a:t>
            </a:r>
            <a:r>
              <a:rPr lang="en-US" altLang="pt-BR" sz="1200" dirty="0" err="1"/>
              <a:t>risco</a:t>
            </a:r>
            <a:r>
              <a:rPr lang="en-US" altLang="pt-BR" sz="1200" dirty="0"/>
              <a:t> para </a:t>
            </a:r>
            <a:r>
              <a:rPr lang="en-US" altLang="pt-BR" sz="1200" dirty="0" err="1"/>
              <a:t>introdução</a:t>
            </a:r>
            <a:r>
              <a:rPr lang="en-US" altLang="pt-BR" sz="1200" dirty="0"/>
              <a:t> de PSA no </a:t>
            </a:r>
            <a:r>
              <a:rPr lang="en-US" altLang="pt-BR" sz="1200" dirty="0" err="1"/>
              <a:t>Cazaquistão</a:t>
            </a:r>
            <a:r>
              <a:rPr lang="en-US" altLang="pt-BR" sz="1200" dirty="0"/>
              <a:t> </a:t>
            </a:r>
            <a:endParaRPr dirty="0"/>
          </a:p>
        </p:txBody>
      </p:sp>
    </p:spTree>
    <p:extLst>
      <p:ext uri="{BB962C8B-B14F-4D97-AF65-F5344CB8AC3E}">
        <p14:creationId xmlns:p14="http://schemas.microsoft.com/office/powerpoint/2010/main" val="1484126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DC156228-703C-1A30-ED4B-C8F83DE189A3}"/>
            </a:ext>
          </a:extLst>
        </p:cNvPr>
        <p:cNvGrpSpPr/>
        <p:nvPr/>
      </p:nvGrpSpPr>
      <p:grpSpPr>
        <a:xfrm>
          <a:off x="0" y="0"/>
          <a:ext cx="0" cy="0"/>
          <a:chOff x="0" y="0"/>
          <a:chExt cx="0" cy="0"/>
        </a:xfrm>
      </p:grpSpPr>
      <p:sp>
        <p:nvSpPr>
          <p:cNvPr id="229" name="Google Shape;229;g58d3b44f08_0_64:notes">
            <a:extLst>
              <a:ext uri="{FF2B5EF4-FFF2-40B4-BE49-F238E27FC236}">
                <a16:creationId xmlns:a16="http://schemas.microsoft.com/office/drawing/2014/main" id="{ABE67A7C-E50A-EB4E-8E73-8DB8A080F6BA}"/>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58d3b44f08_0_64:notes">
            <a:extLst>
              <a:ext uri="{FF2B5EF4-FFF2-40B4-BE49-F238E27FC236}">
                <a16:creationId xmlns:a16="http://schemas.microsoft.com/office/drawing/2014/main" id="{20B1BDCF-D91C-F1F3-1A58-43EC688EBBC7}"/>
              </a:ext>
            </a:extLst>
          </p:cNvPr>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r>
              <a:rPr lang="en-US" dirty="0"/>
              <a:t>Read the slide!!!</a:t>
            </a:r>
            <a:endParaRPr dirty="0"/>
          </a:p>
        </p:txBody>
      </p:sp>
    </p:spTree>
    <p:extLst>
      <p:ext uri="{BB962C8B-B14F-4D97-AF65-F5344CB8AC3E}">
        <p14:creationId xmlns:p14="http://schemas.microsoft.com/office/powerpoint/2010/main" val="35890001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B8710-3495-59FC-7EBC-CFE453B5680E}"/>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2684855E-D2E8-361D-1299-7379C01E8F32}"/>
              </a:ext>
            </a:extLst>
          </p:cNvPr>
          <p:cNvSpPr>
            <a:spLocks noGrp="1" noChangeArrowheads="1"/>
          </p:cNvSpPr>
          <p:nvPr>
            <p:ph type="sldNum" sz="quarter" idx="5"/>
          </p:nvPr>
        </p:nvSpPr>
        <p:spPr>
          <a:ln/>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37429D10-45CA-4557-AB3E-2BFFCAA702AD}" type="slidenum">
              <a:rPr kumimoji="0" lang="en-US" altLang="pt-BR"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35</a:t>
            </a:fld>
            <a:endParaRPr kumimoji="0" lang="en-US" altLang="pt-BR"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42" name="Rectangle 2">
            <a:extLst>
              <a:ext uri="{FF2B5EF4-FFF2-40B4-BE49-F238E27FC236}">
                <a16:creationId xmlns:a16="http://schemas.microsoft.com/office/drawing/2014/main" id="{43BF0307-79EA-58E3-67E2-E3DC09039766}"/>
              </a:ext>
            </a:extLst>
          </p:cNvPr>
          <p:cNvSpPr>
            <a:spLocks noGrp="1" noRot="1" noChangeAspect="1" noChangeArrowheads="1" noTextEdit="1"/>
          </p:cNvSpPr>
          <p:nvPr>
            <p:ph type="sldImg"/>
          </p:nvPr>
        </p:nvSpPr>
        <p:spPr>
          <a:xfrm>
            <a:off x="777875" y="1200150"/>
            <a:ext cx="5759450" cy="3240088"/>
          </a:xfrm>
          <a:ln/>
        </p:spPr>
      </p:sp>
      <p:sp>
        <p:nvSpPr>
          <p:cNvPr id="10243" name="Rectangle 3">
            <a:extLst>
              <a:ext uri="{FF2B5EF4-FFF2-40B4-BE49-F238E27FC236}">
                <a16:creationId xmlns:a16="http://schemas.microsoft.com/office/drawing/2014/main" id="{5CCA1EDB-A6A5-D98F-D5CA-952439200D9A}"/>
              </a:ext>
            </a:extLst>
          </p:cNvPr>
          <p:cNvSpPr>
            <a:spLocks noGrp="1" noChangeArrowheads="1"/>
          </p:cNvSpPr>
          <p:nvPr>
            <p:ph type="body" idx="1"/>
          </p:nvPr>
        </p:nvSpPr>
        <p:spPr/>
        <p:txBody>
          <a:bodyPr/>
          <a:lstStyle/>
          <a:p>
            <a:r>
              <a:rPr lang="pt-BR" altLang="pt-BR" dirty="0"/>
              <a:t>Gostaria de agradecer meu orientador de doutorado, Dr. Andres Perez</a:t>
            </a:r>
          </a:p>
          <a:p>
            <a:endParaRPr lang="pt-BR" altLang="pt-BR" dirty="0"/>
          </a:p>
          <a:p>
            <a:r>
              <a:rPr lang="pt-BR" altLang="pt-BR" dirty="0"/>
              <a:t>Aos parceiros e colaboradores do USDA, Cazaquistao, e da Republica Dominicana.</a:t>
            </a:r>
          </a:p>
          <a:p>
            <a:endParaRPr lang="pt-BR" altLang="pt-BR" dirty="0"/>
          </a:p>
          <a:p>
            <a:r>
              <a:rPr lang="pt-BR" altLang="pt-BR" dirty="0"/>
              <a:t>Bem como o INDEA/MT e o MAPA/BR </a:t>
            </a:r>
          </a:p>
        </p:txBody>
      </p:sp>
    </p:spTree>
    <p:extLst>
      <p:ext uri="{BB962C8B-B14F-4D97-AF65-F5344CB8AC3E}">
        <p14:creationId xmlns:p14="http://schemas.microsoft.com/office/powerpoint/2010/main" val="12921980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AAD4F-4BCA-B216-2E7A-C03F53E09543}"/>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7311E98D-E563-46F5-3E7F-0D2D06ED393A}"/>
              </a:ext>
            </a:extLst>
          </p:cNvPr>
          <p:cNvSpPr>
            <a:spLocks noGrp="1" noChangeArrowheads="1"/>
          </p:cNvSpPr>
          <p:nvPr>
            <p:ph type="sldNum" sz="quarter" idx="5"/>
          </p:nvPr>
        </p:nvSpPr>
        <p:spPr>
          <a:ln/>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37429D10-45CA-4557-AB3E-2BFFCAA702AD}" type="slidenum">
              <a:rPr kumimoji="0" lang="en-US" altLang="pt-BR"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36</a:t>
            </a:fld>
            <a:endParaRPr kumimoji="0" lang="en-US" altLang="pt-BR"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42" name="Rectangle 2">
            <a:extLst>
              <a:ext uri="{FF2B5EF4-FFF2-40B4-BE49-F238E27FC236}">
                <a16:creationId xmlns:a16="http://schemas.microsoft.com/office/drawing/2014/main" id="{BD6ADFEB-76C2-EA88-BD41-24F69824874A}"/>
              </a:ext>
            </a:extLst>
          </p:cNvPr>
          <p:cNvSpPr>
            <a:spLocks noGrp="1" noRot="1" noChangeAspect="1" noChangeArrowheads="1" noTextEdit="1"/>
          </p:cNvSpPr>
          <p:nvPr>
            <p:ph type="sldImg"/>
          </p:nvPr>
        </p:nvSpPr>
        <p:spPr>
          <a:xfrm>
            <a:off x="777875" y="1200150"/>
            <a:ext cx="5759450" cy="3240088"/>
          </a:xfrm>
          <a:ln/>
        </p:spPr>
      </p:sp>
      <p:sp>
        <p:nvSpPr>
          <p:cNvPr id="10243" name="Rectangle 3">
            <a:extLst>
              <a:ext uri="{FF2B5EF4-FFF2-40B4-BE49-F238E27FC236}">
                <a16:creationId xmlns:a16="http://schemas.microsoft.com/office/drawing/2014/main" id="{14BA2BC0-5E1E-92A5-2E1B-AE0214B580E3}"/>
              </a:ext>
            </a:extLst>
          </p:cNvPr>
          <p:cNvSpPr>
            <a:spLocks noGrp="1" noChangeArrowheads="1"/>
          </p:cNvSpPr>
          <p:nvPr>
            <p:ph type="body" idx="1"/>
          </p:nvPr>
        </p:nvSpPr>
        <p:spPr/>
        <p:txBody>
          <a:bodyPr/>
          <a:lstStyle/>
          <a:p>
            <a:endParaRPr lang="pt-BR" altLang="pt-BR" dirty="0"/>
          </a:p>
        </p:txBody>
      </p:sp>
    </p:spTree>
    <p:extLst>
      <p:ext uri="{BB962C8B-B14F-4D97-AF65-F5344CB8AC3E}">
        <p14:creationId xmlns:p14="http://schemas.microsoft.com/office/powerpoint/2010/main" val="2369277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80FC6-63DB-8C0F-DF07-4F8287323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E2C47-0694-6319-E8C8-0FF57AB75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398514-67F2-A804-0ABA-01B3D2757CCE}"/>
              </a:ext>
            </a:extLst>
          </p:cNvPr>
          <p:cNvSpPr>
            <a:spLocks noGrp="1"/>
          </p:cNvSpPr>
          <p:nvPr>
            <p:ph type="body" idx="1"/>
          </p:nvPr>
        </p:nvSpPr>
        <p:spPr/>
        <p:txBody>
          <a:bodyPr/>
          <a:lstStyle/>
          <a:p>
            <a:r>
              <a:rPr lang="en-US" dirty="0"/>
              <a:t>INICIAMOS ESSE ESTUDO CRIANDO 10 CENARIOS PARA A INTRODUCAO DE PSA EM UM PAIS HIPOTETICO, CONSIDERANDO FATORES QUE SAO APONTADOS COMO DE RISCO PARA A INTRODUCAO DA DOENCA PELA LITERATURA, COMO DENSIDADES DE SUINOS DOMESTICO, E DE JAVALIS, PRESENCA DE PROPRIEDADES COM CRIACAO DE SUINO DE “FUNDO DE QUINTAL”, SE O DISTRITO FAZ DIVISA COM AREA INFECTADA POR PSA, E AS DENSIDADES DE RODOVIAS E POPULACAO HUMANA.</a:t>
            </a:r>
          </a:p>
          <a:p>
            <a:endParaRPr lang="en-US" dirty="0"/>
          </a:p>
          <a:p>
            <a:r>
              <a:rPr lang="en-US" dirty="0"/>
              <a:t>NOS UTILIZAMOS “ANALISE CONJUNTA” QUE E UMA FERRAMENTA ESTATISTICA UTILIZADA EM MARKETING, E TAMBEM SELECIONAMOS 12 ESPECIALISTAS EM PSA NOMINADOS POR CENTROS DE REFERENCIA PARA ESSA DOENCA. FIZEMOS UMA REGRESSAO LOGISTICA ORDINAL PARA VER QUAL FATOR ASSESSADO SERIA MAIS IMPORTANTE PARA OS ESPECIALISTAS NA INTRODUCAO DA PSA.</a:t>
            </a:r>
          </a:p>
          <a:p>
            <a:endParaRPr lang="en-US" dirty="0"/>
          </a:p>
          <a:p>
            <a:r>
              <a:rPr lang="en-US" dirty="0"/>
              <a:t>DEPOIS VALIDAMOS O MODELO COM DADOS DE OCORRENCIA DE CASOS DE PSA NA RUSSIA E NA MONGOLIA, CONFIRMANDO COM AS NOTIFICACOES DO WAHID DA OIE, BUSCANDO A CORRELACAO DE PRIMEIROS DISTRITOS A SE INFECTAREM COM A PSA E VER SE O RISCO APROXIMADO ESTIMADO PELO MODELO ERA ALTO TAMBEM.</a:t>
            </a:r>
          </a:p>
          <a:p>
            <a:endParaRPr lang="en-US" dirty="0"/>
          </a:p>
          <a:p>
            <a:r>
              <a:rPr lang="en-US" dirty="0"/>
              <a:t>APOS UMA VALIDACAO EXITOSA, NOS APLICAMOS OS COEFICIENTES DE REGRESSAO LOGISTICA ORDINAL PARA OS FATORES LISTADOS COMO DE RISCO PARA O CAZAQUISTAO E CRIAMOS OS MAPAS DE PREDICAO DE RISCO</a:t>
            </a:r>
          </a:p>
        </p:txBody>
      </p:sp>
      <p:sp>
        <p:nvSpPr>
          <p:cNvPr id="4" name="Slide Number Placeholder 3">
            <a:extLst>
              <a:ext uri="{FF2B5EF4-FFF2-40B4-BE49-F238E27FC236}">
                <a16:creationId xmlns:a16="http://schemas.microsoft.com/office/drawing/2014/main" id="{AF47DCD1-FC8B-CC98-34F7-01AE142B6D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013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Slide 14: LET’S SEE THESE PARTS IN FURTHER DETAILS: 1</a:t>
            </a:r>
            <a:r>
              <a:rPr lang="en-US" sz="1800" b="1"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part:</a:t>
            </a:r>
            <a:r>
              <a:rPr lang="en-US" sz="1800" dirty="0">
                <a:effectLst/>
                <a:latin typeface="Calibri" panose="020F0502020204030204" pitchFamily="34" charset="0"/>
                <a:ea typeface="Calibri" panose="020F0502020204030204" pitchFamily="34" charset="0"/>
                <a:cs typeface="Times New Roman" panose="02020603050405020304" pitchFamily="18" charset="0"/>
              </a:rPr>
              <a:t> With risk factors, that we considered to be important for ASF introduction in a free area, based on the Literature, we created 10  hypothetical scenarios (from A to J). (SHOW THE TABLE) Using conjoint analysis approach, which is a survey statistical tool, quite used in the marketing field to evaluate many variables at once, and the demographics collected and other sources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this stage of the project: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for the selection of the ASF experts through snowball technique, </a:t>
            </a:r>
            <a:r>
              <a:rPr lang="en-US" sz="1800" dirty="0">
                <a:solidFill>
                  <a:srgbClr val="8E0000"/>
                </a:solidFill>
                <a:effectLst/>
                <a:latin typeface="Calibri" panose="020F0502020204030204" pitchFamily="34" charset="0"/>
                <a:ea typeface="Calibri" panose="020F0502020204030204" pitchFamily="34" charset="0"/>
                <a:cs typeface="Times New Roman" panose="02020603050405020304" pitchFamily="18" charset="0"/>
              </a:rPr>
              <a:t>it is when one person nominates others, and so on. </a:t>
            </a:r>
            <a:r>
              <a:rPr lang="en-US" sz="1800" dirty="0">
                <a:effectLst/>
                <a:latin typeface="Calibri" panose="020F0502020204030204" pitchFamily="34" charset="0"/>
                <a:ea typeface="Calibri" panose="020F0502020204030204" pitchFamily="34" charset="0"/>
                <a:cs typeface="Times New Roman" panose="02020603050405020304" pitchFamily="18" charset="0"/>
              </a:rPr>
              <a:t>We contacted WOAH ASF references centers in South Africa, Spain, and UK, and also the ASF National laboratory in Russia to nominate ASF experts, we retrieved the ones that were cited at least twice by the reference centers.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asked these experts to rank this hypothetical scenario from 1 to 10, meaning 1 as the lowest risk for introduction of ASF, and 10 as the highest risk.</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that, we ran an OLR with the answers of the experts, to estimate the weight of each variable given by the experts.</a:t>
            </a:r>
          </a:p>
          <a:p>
            <a:endParaRPr lang="en-US" dirty="0"/>
          </a:p>
        </p:txBody>
      </p:sp>
      <p:sp>
        <p:nvSpPr>
          <p:cNvPr id="4" name="Slide Number Placeholder 3"/>
          <p:cNvSpPr>
            <a:spLocks noGrp="1"/>
          </p:cNvSpPr>
          <p:nvPr>
            <p:ph type="sldNum" sz="quarter" idx="5"/>
          </p:nvPr>
        </p:nvSpPr>
        <p:spPr/>
        <p:txBody>
          <a:bodyPr/>
          <a:lstStyle/>
          <a:p>
            <a:fld id="{B1C7B576-937B-44CC-A4A3-6716A40C7ACB}" type="slidenum">
              <a:rPr lang="en-US" smtClean="0"/>
              <a:t>7</a:t>
            </a:fld>
            <a:endParaRPr lang="en-US"/>
          </a:p>
        </p:txBody>
      </p:sp>
    </p:spTree>
    <p:extLst>
      <p:ext uri="{BB962C8B-B14F-4D97-AF65-F5344CB8AC3E}">
        <p14:creationId xmlns:p14="http://schemas.microsoft.com/office/powerpoint/2010/main" val="3890159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F6FC-FD91-965E-C523-DE50D99B40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1CCEF7-98FF-D938-663F-A1C8DC43F7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D0602-8066-D038-E036-1825AC9C9F04}"/>
              </a:ext>
            </a:extLst>
          </p:cNvPr>
          <p:cNvSpPr>
            <a:spLocks noGrp="1"/>
          </p:cNvSpPr>
          <p:nvPr>
            <p:ph type="body" idx="1"/>
          </p:nvPr>
        </p:nvSpPr>
        <p:spPr/>
        <p:txBody>
          <a:bodyPr/>
          <a:lstStyle/>
          <a:p>
            <a:r>
              <a:rPr lang="en-US" dirty="0"/>
              <a:t>INICIAMOS ESSE ESTUDO CRIANDO 10 CENARIOS PARA A INTRODUCAO DE PSA EM UM PAIS HIPOTETICO, CONSIDERANDO FATORES QUE SAO APONTADOS COMO DE RISCO PARA A INTRODUCAO DA DOENCA PELA LITERATURA, COMO DENSIDADES DE SUINOS DOMESTICO, E DE JAVALIS, PRESENCA DE PROPRIEDADES COM CRIACAO DE SUINO DE “FUNDO DE QUINTAL”, SE O DISTRITO FAZ DIVISA COM AREA INFECTADA POR PSA, E AS DENSIDADES DE RODOVIAS E POPULACAO HUMANA.</a:t>
            </a:r>
          </a:p>
          <a:p>
            <a:endParaRPr lang="en-US" dirty="0"/>
          </a:p>
          <a:p>
            <a:r>
              <a:rPr lang="en-US" dirty="0"/>
              <a:t>NOS UTILIZAMOS “ANALISE CONJUNTA” QUE E UMA FERRAMENTA ESTATISTICA UTILIZADA EM MARKETING, E TAMBEM SELECIONAMOS 12 ESPECIALISTAS EM PSA NOMINADOS POR CENTROS DE REFERENCIA PARA ESSA DOENCA. FIZEMOS UMA REGRESSAO LOGISTICA ORDINAL PARA VER QUAL FATOR ASSESSADO SERIA MAIS IMPORTANTE PARA OS ESPECIALISTAS NA INTRODUCAO DA PSA.</a:t>
            </a:r>
          </a:p>
          <a:p>
            <a:endParaRPr lang="en-US" dirty="0"/>
          </a:p>
          <a:p>
            <a:r>
              <a:rPr lang="en-US" dirty="0"/>
              <a:t>DEPOIS VALIDAMOS O MODELO COM DADOS DE OCORRENCIA DE CASOS DE PSA NA RUSSIA E NA MONGOLIA, CONFIRMANDO COM AS NOTIFICACOES DO WAHID DA OIE, BUSCANDO A CORRELACAO DE PRIMEIROS DISTRITOS A SE INFECTAREM COM A PSA E VER SE O RISCO APROXIMADO ESTIMADO PELO MODELO ERA ALTO TAMBEM.</a:t>
            </a:r>
          </a:p>
          <a:p>
            <a:endParaRPr lang="en-US" dirty="0"/>
          </a:p>
          <a:p>
            <a:r>
              <a:rPr lang="en-US" dirty="0"/>
              <a:t>APOS UMA VALIDACAO EXITOSA, NOS APLICAMOS OS COEFICIENTES DE REGRESSAO LOGISTICA ORDINAL PARA OS FATORES LISTADOS COMO DE RISCO PARA O CAZAQUISTAO E CRIAMOS OS MAPAS DE PREDICAO DE RISCO</a:t>
            </a:r>
          </a:p>
        </p:txBody>
      </p:sp>
      <p:sp>
        <p:nvSpPr>
          <p:cNvPr id="4" name="Slide Number Placeholder 3">
            <a:extLst>
              <a:ext uri="{FF2B5EF4-FFF2-40B4-BE49-F238E27FC236}">
                <a16:creationId xmlns:a16="http://schemas.microsoft.com/office/drawing/2014/main" id="{0DAB1463-A84A-F1A2-68A8-1553BD1E47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B576-937B-44CC-A4A3-6716A40C7AC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3897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at the model validation, instead of using hypothetical scenario, we used real data from Russia and Mongolia, and we applied the regression coefficients to each district of those countries, and we ranked the final proxy- risk. We compared the three highest proxy-risk with WAHID notification of disease occurrence, to see if our model would capture the districts with the first introduction of ASF and high proxy-risk generated by our model.</a:t>
            </a:r>
          </a:p>
          <a:p>
            <a:endParaRPr lang="en-US" dirty="0"/>
          </a:p>
        </p:txBody>
      </p:sp>
      <p:sp>
        <p:nvSpPr>
          <p:cNvPr id="4" name="Slide Number Placeholder 3"/>
          <p:cNvSpPr>
            <a:spLocks noGrp="1"/>
          </p:cNvSpPr>
          <p:nvPr>
            <p:ph type="sldNum" sz="quarter" idx="5"/>
          </p:nvPr>
        </p:nvSpPr>
        <p:spPr/>
        <p:txBody>
          <a:bodyPr/>
          <a:lstStyle/>
          <a:p>
            <a:fld id="{B1C7B576-937B-44CC-A4A3-6716A40C7ACB}" type="slidenum">
              <a:rPr lang="en-US" smtClean="0"/>
              <a:t>9</a:t>
            </a:fld>
            <a:endParaRPr lang="en-US"/>
          </a:p>
        </p:txBody>
      </p:sp>
    </p:spTree>
    <p:extLst>
      <p:ext uri="{BB962C8B-B14F-4D97-AF65-F5344CB8AC3E}">
        <p14:creationId xmlns:p14="http://schemas.microsoft.com/office/powerpoint/2010/main" val="1372404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E009C-D8CF-23DE-C68B-E6DF18A2A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C4502-3881-0C62-EC89-EEA441DF5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DD3039-79F5-D19D-BDC1-379255671C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at the model validation, instead of using hypothetical scenario, we used real data from Russia and Mongolia, and we applied the regression coefficients to each district of those countries, and we ranked the final proxy- risk. We compared the three highest proxy-risk with WAHID notification of disease occurrence, to see if our model would capture the districts with the first introduction of ASF and high proxy-risk generated by our model.</a:t>
            </a:r>
          </a:p>
          <a:p>
            <a:endParaRPr lang="en-US" dirty="0"/>
          </a:p>
        </p:txBody>
      </p:sp>
      <p:sp>
        <p:nvSpPr>
          <p:cNvPr id="4" name="Slide Number Placeholder 3">
            <a:extLst>
              <a:ext uri="{FF2B5EF4-FFF2-40B4-BE49-F238E27FC236}">
                <a16:creationId xmlns:a16="http://schemas.microsoft.com/office/drawing/2014/main" id="{9A3497C5-0224-0647-2B5A-84F2BB4203DC}"/>
              </a:ext>
            </a:extLst>
          </p:cNvPr>
          <p:cNvSpPr>
            <a:spLocks noGrp="1"/>
          </p:cNvSpPr>
          <p:nvPr>
            <p:ph type="sldNum" sz="quarter" idx="5"/>
          </p:nvPr>
        </p:nvSpPr>
        <p:spPr/>
        <p:txBody>
          <a:bodyPr/>
          <a:lstStyle/>
          <a:p>
            <a:fld id="{B1C7B576-937B-44CC-A4A3-6716A40C7ACB}" type="slidenum">
              <a:rPr lang="en-US" smtClean="0"/>
              <a:t>10</a:t>
            </a:fld>
            <a:endParaRPr lang="en-US"/>
          </a:p>
        </p:txBody>
      </p:sp>
    </p:spTree>
    <p:extLst>
      <p:ext uri="{BB962C8B-B14F-4D97-AF65-F5344CB8AC3E}">
        <p14:creationId xmlns:p14="http://schemas.microsoft.com/office/powerpoint/2010/main" val="3987000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97B1F-393B-2239-8884-4C3BA3138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52243-9860-67D6-A005-F3331CD020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71DF8-5514-9BC6-71C7-D40762CBE16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Slide 16:</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at the last part, after validation, we applied the model to KZ districts data and generated risk maps for a possible ASF introduction. We estimated what districts, regions, would be at higher risk of introduction of ASF.</a:t>
            </a:r>
          </a:p>
          <a:p>
            <a:endParaRPr lang="en-US" dirty="0"/>
          </a:p>
        </p:txBody>
      </p:sp>
      <p:sp>
        <p:nvSpPr>
          <p:cNvPr id="4" name="Slide Number Placeholder 3">
            <a:extLst>
              <a:ext uri="{FF2B5EF4-FFF2-40B4-BE49-F238E27FC236}">
                <a16:creationId xmlns:a16="http://schemas.microsoft.com/office/drawing/2014/main" id="{B0433D63-658F-83B8-5F3B-FCA721D9C079}"/>
              </a:ext>
            </a:extLst>
          </p:cNvPr>
          <p:cNvSpPr>
            <a:spLocks noGrp="1"/>
          </p:cNvSpPr>
          <p:nvPr>
            <p:ph type="sldNum" sz="quarter" idx="5"/>
          </p:nvPr>
        </p:nvSpPr>
        <p:spPr/>
        <p:txBody>
          <a:bodyPr/>
          <a:lstStyle/>
          <a:p>
            <a:fld id="{B1C7B576-937B-44CC-A4A3-6716A40C7ACB}" type="slidenum">
              <a:rPr lang="en-US" smtClean="0"/>
              <a:t>11</a:t>
            </a:fld>
            <a:endParaRPr lang="en-US"/>
          </a:p>
        </p:txBody>
      </p:sp>
    </p:spTree>
    <p:extLst>
      <p:ext uri="{BB962C8B-B14F-4D97-AF65-F5344CB8AC3E}">
        <p14:creationId xmlns:p14="http://schemas.microsoft.com/office/powerpoint/2010/main" val="343967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6/15/2026</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613235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6/15/2026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11510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6/15/2026</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3449364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55E41AC-02BC-432A-A254-8E883D986FA8}"/>
              </a:ext>
            </a:extLst>
          </p:cNvPr>
          <p:cNvSpPr>
            <a:spLocks noGrp="1" noChangeArrowheads="1"/>
          </p:cNvSpPr>
          <p:nvPr>
            <p:ph type="ctrTitle"/>
          </p:nvPr>
        </p:nvSpPr>
        <p:spPr>
          <a:xfrm>
            <a:off x="914400" y="2286000"/>
            <a:ext cx="10363200" cy="1143000"/>
          </a:xfrm>
        </p:spPr>
        <p:txBody>
          <a:bodyPr/>
          <a:lstStyle>
            <a:lvl1pPr>
              <a:defRPr/>
            </a:lvl1pPr>
          </a:lstStyle>
          <a:p>
            <a:pPr lvl="0"/>
            <a:r>
              <a:rPr lang="pt-BR" altLang="pt-BR" noProof="0"/>
              <a:t>Clique para editar o título Mestre</a:t>
            </a:r>
            <a:endParaRPr lang="en-US" altLang="pt-BR" noProof="0"/>
          </a:p>
        </p:txBody>
      </p:sp>
      <p:sp>
        <p:nvSpPr>
          <p:cNvPr id="7171" name="Rectangle 3">
            <a:extLst>
              <a:ext uri="{FF2B5EF4-FFF2-40B4-BE49-F238E27FC236}">
                <a16:creationId xmlns:a16="http://schemas.microsoft.com/office/drawing/2014/main" id="{2D467C77-D968-4D17-9106-65FFEB6FF309}"/>
              </a:ext>
            </a:extLst>
          </p:cNvPr>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pt-BR" altLang="pt-BR" noProof="0"/>
              <a:t>Clique para editar o estilo do subtítulo Mestre</a:t>
            </a:r>
            <a:endParaRPr lang="en-US" altLang="pt-BR" noProof="0"/>
          </a:p>
        </p:txBody>
      </p:sp>
      <p:pic>
        <p:nvPicPr>
          <p:cNvPr id="7174" name="Picture 6" descr="UofM-3_TM">
            <a:extLst>
              <a:ext uri="{FF2B5EF4-FFF2-40B4-BE49-F238E27FC236}">
                <a16:creationId xmlns:a16="http://schemas.microsoft.com/office/drawing/2014/main" id="{378B99B1-9C25-4F09-BD85-44D21DAF9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43600"/>
            <a:ext cx="12194117"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721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459F40-D617-4DDB-BA15-797703A506E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4985A54-6FFA-4C06-B599-EA06FDD14BD4}"/>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834963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A28453-23A3-4F93-9EF5-8787A2DDEDC8}"/>
              </a:ext>
            </a:extLst>
          </p:cNvPr>
          <p:cNvSpPr>
            <a:spLocks noGrp="1"/>
          </p:cNvSpPr>
          <p:nvPr>
            <p:ph type="title"/>
          </p:nvPr>
        </p:nvSpPr>
        <p:spPr>
          <a:xfrm>
            <a:off x="831851" y="1709741"/>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4C07B8F7-B467-47EA-84C7-5936AEABD446}"/>
              </a:ext>
            </a:extLst>
          </p:cNvPr>
          <p:cNvSpPr>
            <a:spLocks noGrp="1"/>
          </p:cNvSpPr>
          <p:nvPr>
            <p:ph type="body" idx="1"/>
          </p:nvPr>
        </p:nvSpPr>
        <p:spPr>
          <a:xfrm>
            <a:off x="831851" y="4589466"/>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pt-BR"/>
              <a:t>Editar estilos de texto Mestre</a:t>
            </a:r>
          </a:p>
        </p:txBody>
      </p:sp>
    </p:spTree>
    <p:extLst>
      <p:ext uri="{BB962C8B-B14F-4D97-AF65-F5344CB8AC3E}">
        <p14:creationId xmlns:p14="http://schemas.microsoft.com/office/powerpoint/2010/main" val="1303992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20229B-1D1B-4532-8D53-F9C10DFF264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653B8F8-1532-4BBC-B39B-C3FDEEF6F69A}"/>
              </a:ext>
            </a:extLst>
          </p:cNvPr>
          <p:cNvSpPr>
            <a:spLocks noGrp="1"/>
          </p:cNvSpPr>
          <p:nvPr>
            <p:ph sz="half" idx="1"/>
          </p:nvPr>
        </p:nvSpPr>
        <p:spPr>
          <a:xfrm>
            <a:off x="914400" y="1752600"/>
            <a:ext cx="5080000" cy="396240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A1C13686-E3ED-4EB7-9681-A41D7E78EB74}"/>
              </a:ext>
            </a:extLst>
          </p:cNvPr>
          <p:cNvSpPr>
            <a:spLocks noGrp="1"/>
          </p:cNvSpPr>
          <p:nvPr>
            <p:ph sz="half" idx="2"/>
          </p:nvPr>
        </p:nvSpPr>
        <p:spPr>
          <a:xfrm>
            <a:off x="6197600" y="1752600"/>
            <a:ext cx="5080000" cy="396240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384343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AF65A0-07E0-467C-96CC-6FACCA47EDC9}"/>
              </a:ext>
            </a:extLst>
          </p:cNvPr>
          <p:cNvSpPr>
            <a:spLocks noGrp="1"/>
          </p:cNvSpPr>
          <p:nvPr>
            <p:ph type="title"/>
          </p:nvPr>
        </p:nvSpPr>
        <p:spPr>
          <a:xfrm>
            <a:off x="840317" y="365128"/>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A446465C-F634-44A4-9701-79046A67C2FA}"/>
              </a:ext>
            </a:extLst>
          </p:cNvPr>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id="{1B3ABCEA-FE0D-4C40-8340-FEBF38ABCF7D}"/>
              </a:ext>
            </a:extLst>
          </p:cNvPr>
          <p:cNvSpPr>
            <a:spLocks noGrp="1"/>
          </p:cNvSpPr>
          <p:nvPr>
            <p:ph sz="half" idx="2"/>
          </p:nvPr>
        </p:nvSpPr>
        <p:spPr>
          <a:xfrm>
            <a:off x="840319" y="2505075"/>
            <a:ext cx="5158316"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A69FEB06-97E8-4A0C-AC44-F188B2AA59FD}"/>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id="{5CFC3B3E-1B82-400D-81B2-0021B2750584}"/>
              </a:ext>
            </a:extLst>
          </p:cNvPr>
          <p:cNvSpPr>
            <a:spLocks noGrp="1"/>
          </p:cNvSpPr>
          <p:nvPr>
            <p:ph sz="quarter" idx="4"/>
          </p:nvPr>
        </p:nvSpPr>
        <p:spPr>
          <a:xfrm>
            <a:off x="6172200" y="2505075"/>
            <a:ext cx="518371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207584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890AEE-D149-459E-9543-1DFA045189D5}"/>
              </a:ext>
            </a:extLst>
          </p:cNvPr>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3273480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898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22A6F5-2830-4E9B-909B-BAF171FBDE95}"/>
              </a:ext>
            </a:extLst>
          </p:cNvPr>
          <p:cNvSpPr>
            <a:spLocks noGrp="1"/>
          </p:cNvSpPr>
          <p:nvPr>
            <p:ph type="title"/>
          </p:nvPr>
        </p:nvSpPr>
        <p:spPr>
          <a:xfrm>
            <a:off x="840319" y="457200"/>
            <a:ext cx="393276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1C9231B5-D05B-4A19-A151-B03E8B4849A1}"/>
              </a:ext>
            </a:extLst>
          </p:cNvPr>
          <p:cNvSpPr>
            <a:spLocks noGrp="1"/>
          </p:cNvSpPr>
          <p:nvPr>
            <p:ph idx="1"/>
          </p:nvPr>
        </p:nvSpPr>
        <p:spPr>
          <a:xfrm>
            <a:off x="5183717"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83C78F2C-9C6C-49D4-BFEB-1D916B54E2FF}"/>
              </a:ext>
            </a:extLst>
          </p:cNvPr>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Tree>
    <p:extLst>
      <p:ext uri="{BB962C8B-B14F-4D97-AF65-F5344CB8AC3E}">
        <p14:creationId xmlns:p14="http://schemas.microsoft.com/office/powerpoint/2010/main" val="333565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6/15/2026</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1514859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B13D63-2A8B-4707-90E1-3B3DC4AB271C}"/>
              </a:ext>
            </a:extLst>
          </p:cNvPr>
          <p:cNvSpPr>
            <a:spLocks noGrp="1"/>
          </p:cNvSpPr>
          <p:nvPr>
            <p:ph type="title"/>
          </p:nvPr>
        </p:nvSpPr>
        <p:spPr>
          <a:xfrm>
            <a:off x="840319" y="457200"/>
            <a:ext cx="393276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2A88D2BF-2555-4AD9-B2AE-B0603D2385A7}"/>
              </a:ext>
            </a:extLst>
          </p:cNvPr>
          <p:cNvSpPr>
            <a:spLocks noGrp="1"/>
          </p:cNvSpPr>
          <p:nvPr>
            <p:ph type="pic" idx="1"/>
          </p:nvPr>
        </p:nvSpPr>
        <p:spPr>
          <a:xfrm>
            <a:off x="5183717" y="987428"/>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p>
        </p:txBody>
      </p:sp>
      <p:sp>
        <p:nvSpPr>
          <p:cNvPr id="4" name="Espaço Reservado para Texto 3">
            <a:extLst>
              <a:ext uri="{FF2B5EF4-FFF2-40B4-BE49-F238E27FC236}">
                <a16:creationId xmlns:a16="http://schemas.microsoft.com/office/drawing/2014/main" id="{E0A9EDB2-D9DD-4107-A308-F9C69C3EA4A4}"/>
              </a:ext>
            </a:extLst>
          </p:cNvPr>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Tree>
    <p:extLst>
      <p:ext uri="{BB962C8B-B14F-4D97-AF65-F5344CB8AC3E}">
        <p14:creationId xmlns:p14="http://schemas.microsoft.com/office/powerpoint/2010/main" val="23001256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9E4F29-65E8-490C-8225-EEF076F4B4D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D895AC79-5B87-4EB0-8934-10F7C9501AD1}"/>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281942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D518A2F-54E4-4504-A523-ADDF1B24CACC}"/>
              </a:ext>
            </a:extLst>
          </p:cNvPr>
          <p:cNvSpPr>
            <a:spLocks noGrp="1"/>
          </p:cNvSpPr>
          <p:nvPr>
            <p:ph type="title" orient="vert"/>
          </p:nvPr>
        </p:nvSpPr>
        <p:spPr>
          <a:xfrm>
            <a:off x="8686800" y="304800"/>
            <a:ext cx="2590800" cy="5410200"/>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52B167AD-8C7C-4B30-86E8-99C9492F7257}"/>
              </a:ext>
            </a:extLst>
          </p:cNvPr>
          <p:cNvSpPr>
            <a:spLocks noGrp="1"/>
          </p:cNvSpPr>
          <p:nvPr>
            <p:ph type="body" orient="vert" idx="1"/>
          </p:nvPr>
        </p:nvSpPr>
        <p:spPr>
          <a:xfrm>
            <a:off x="914400" y="304800"/>
            <a:ext cx="7569200" cy="5410200"/>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165543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1_Slide de Título">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55E41AC-02BC-432A-A254-8E883D986FA8}"/>
              </a:ext>
            </a:extLst>
          </p:cNvPr>
          <p:cNvSpPr>
            <a:spLocks noGrp="1" noChangeArrowheads="1"/>
          </p:cNvSpPr>
          <p:nvPr>
            <p:ph type="ctrTitle"/>
          </p:nvPr>
        </p:nvSpPr>
        <p:spPr>
          <a:xfrm>
            <a:off x="914400" y="2286000"/>
            <a:ext cx="10363200" cy="1143000"/>
          </a:xfrm>
        </p:spPr>
        <p:txBody>
          <a:bodyPr/>
          <a:lstStyle>
            <a:lvl1pPr>
              <a:defRPr/>
            </a:lvl1pPr>
          </a:lstStyle>
          <a:p>
            <a:pPr lvl="0"/>
            <a:r>
              <a:rPr lang="pt-BR" altLang="pt-BR" noProof="0"/>
              <a:t>Clique para editar o título Mestre</a:t>
            </a:r>
            <a:endParaRPr lang="en-US" altLang="pt-BR" noProof="0"/>
          </a:p>
        </p:txBody>
      </p:sp>
      <p:sp>
        <p:nvSpPr>
          <p:cNvPr id="7171" name="Rectangle 3">
            <a:extLst>
              <a:ext uri="{FF2B5EF4-FFF2-40B4-BE49-F238E27FC236}">
                <a16:creationId xmlns:a16="http://schemas.microsoft.com/office/drawing/2014/main" id="{2D467C77-D968-4D17-9106-65FFEB6FF309}"/>
              </a:ext>
            </a:extLst>
          </p:cNvPr>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pt-BR" altLang="pt-BR" noProof="0"/>
              <a:t>Clique para editar o estilo do subtítulo Mestre</a:t>
            </a:r>
            <a:endParaRPr lang="en-US" altLang="pt-BR" noProof="0"/>
          </a:p>
        </p:txBody>
      </p:sp>
      <p:pic>
        <p:nvPicPr>
          <p:cNvPr id="7174" name="Picture 6" descr="UofM-3_TM">
            <a:extLst>
              <a:ext uri="{FF2B5EF4-FFF2-40B4-BE49-F238E27FC236}">
                <a16:creationId xmlns:a16="http://schemas.microsoft.com/office/drawing/2014/main" id="{378B99B1-9C25-4F09-BD85-44D21DAF9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43600"/>
            <a:ext cx="12194117"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62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459F40-D617-4DDB-BA15-797703A506E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4985A54-6FFA-4C06-B599-EA06FDD14BD4}"/>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7783775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1_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A28453-23A3-4F93-9EF5-8787A2DDEDC8}"/>
              </a:ext>
            </a:extLst>
          </p:cNvPr>
          <p:cNvSpPr>
            <a:spLocks noGrp="1"/>
          </p:cNvSpPr>
          <p:nvPr>
            <p:ph type="title"/>
          </p:nvPr>
        </p:nvSpPr>
        <p:spPr>
          <a:xfrm>
            <a:off x="831851" y="1709741"/>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4C07B8F7-B467-47EA-84C7-5936AEABD446}"/>
              </a:ext>
            </a:extLst>
          </p:cNvPr>
          <p:cNvSpPr>
            <a:spLocks noGrp="1"/>
          </p:cNvSpPr>
          <p:nvPr>
            <p:ph type="body" idx="1"/>
          </p:nvPr>
        </p:nvSpPr>
        <p:spPr>
          <a:xfrm>
            <a:off x="831851" y="4589466"/>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pt-BR"/>
              <a:t>Editar estilos de texto Mestre</a:t>
            </a:r>
          </a:p>
        </p:txBody>
      </p:sp>
    </p:spTree>
    <p:extLst>
      <p:ext uri="{BB962C8B-B14F-4D97-AF65-F5344CB8AC3E}">
        <p14:creationId xmlns:p14="http://schemas.microsoft.com/office/powerpoint/2010/main" val="11485366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1_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20229B-1D1B-4532-8D53-F9C10DFF264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653B8F8-1532-4BBC-B39B-C3FDEEF6F69A}"/>
              </a:ext>
            </a:extLst>
          </p:cNvPr>
          <p:cNvSpPr>
            <a:spLocks noGrp="1"/>
          </p:cNvSpPr>
          <p:nvPr>
            <p:ph sz="half" idx="1"/>
          </p:nvPr>
        </p:nvSpPr>
        <p:spPr>
          <a:xfrm>
            <a:off x="914400" y="1752600"/>
            <a:ext cx="5080000" cy="396240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A1C13686-E3ED-4EB7-9681-A41D7E78EB74}"/>
              </a:ext>
            </a:extLst>
          </p:cNvPr>
          <p:cNvSpPr>
            <a:spLocks noGrp="1"/>
          </p:cNvSpPr>
          <p:nvPr>
            <p:ph sz="half" idx="2"/>
          </p:nvPr>
        </p:nvSpPr>
        <p:spPr>
          <a:xfrm>
            <a:off x="6197600" y="1752600"/>
            <a:ext cx="5080000" cy="396240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5261293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1_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AF65A0-07E0-467C-96CC-6FACCA47EDC9}"/>
              </a:ext>
            </a:extLst>
          </p:cNvPr>
          <p:cNvSpPr>
            <a:spLocks noGrp="1"/>
          </p:cNvSpPr>
          <p:nvPr>
            <p:ph type="title"/>
          </p:nvPr>
        </p:nvSpPr>
        <p:spPr>
          <a:xfrm>
            <a:off x="840317" y="365128"/>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A446465C-F634-44A4-9701-79046A67C2FA}"/>
              </a:ext>
            </a:extLst>
          </p:cNvPr>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id="{1B3ABCEA-FE0D-4C40-8340-FEBF38ABCF7D}"/>
              </a:ext>
            </a:extLst>
          </p:cNvPr>
          <p:cNvSpPr>
            <a:spLocks noGrp="1"/>
          </p:cNvSpPr>
          <p:nvPr>
            <p:ph sz="half" idx="2"/>
          </p:nvPr>
        </p:nvSpPr>
        <p:spPr>
          <a:xfrm>
            <a:off x="840319" y="2505075"/>
            <a:ext cx="5158316"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A69FEB06-97E8-4A0C-AC44-F188B2AA59FD}"/>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id="{5CFC3B3E-1B82-400D-81B2-0021B2750584}"/>
              </a:ext>
            </a:extLst>
          </p:cNvPr>
          <p:cNvSpPr>
            <a:spLocks noGrp="1"/>
          </p:cNvSpPr>
          <p:nvPr>
            <p:ph sz="quarter" idx="4"/>
          </p:nvPr>
        </p:nvSpPr>
        <p:spPr>
          <a:xfrm>
            <a:off x="6172200" y="2505075"/>
            <a:ext cx="518371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477013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1_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890AEE-D149-459E-9543-1DFA045189D5}"/>
              </a:ext>
            </a:extLst>
          </p:cNvPr>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26379821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712702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6/15/2026</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41397815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1_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22A6F5-2830-4E9B-909B-BAF171FBDE95}"/>
              </a:ext>
            </a:extLst>
          </p:cNvPr>
          <p:cNvSpPr>
            <a:spLocks noGrp="1"/>
          </p:cNvSpPr>
          <p:nvPr>
            <p:ph type="title"/>
          </p:nvPr>
        </p:nvSpPr>
        <p:spPr>
          <a:xfrm>
            <a:off x="840319" y="457200"/>
            <a:ext cx="393276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1C9231B5-D05B-4A19-A151-B03E8B4849A1}"/>
              </a:ext>
            </a:extLst>
          </p:cNvPr>
          <p:cNvSpPr>
            <a:spLocks noGrp="1"/>
          </p:cNvSpPr>
          <p:nvPr>
            <p:ph idx="1"/>
          </p:nvPr>
        </p:nvSpPr>
        <p:spPr>
          <a:xfrm>
            <a:off x="5183717"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83C78F2C-9C6C-49D4-BFEB-1D916B54E2FF}"/>
              </a:ext>
            </a:extLst>
          </p:cNvPr>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Tree>
    <p:extLst>
      <p:ext uri="{BB962C8B-B14F-4D97-AF65-F5344CB8AC3E}">
        <p14:creationId xmlns:p14="http://schemas.microsoft.com/office/powerpoint/2010/main" val="1044276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1_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B13D63-2A8B-4707-90E1-3B3DC4AB271C}"/>
              </a:ext>
            </a:extLst>
          </p:cNvPr>
          <p:cNvSpPr>
            <a:spLocks noGrp="1"/>
          </p:cNvSpPr>
          <p:nvPr>
            <p:ph type="title"/>
          </p:nvPr>
        </p:nvSpPr>
        <p:spPr>
          <a:xfrm>
            <a:off x="840319" y="457200"/>
            <a:ext cx="393276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2A88D2BF-2555-4AD9-B2AE-B0603D2385A7}"/>
              </a:ext>
            </a:extLst>
          </p:cNvPr>
          <p:cNvSpPr>
            <a:spLocks noGrp="1"/>
          </p:cNvSpPr>
          <p:nvPr>
            <p:ph type="pic" idx="1"/>
          </p:nvPr>
        </p:nvSpPr>
        <p:spPr>
          <a:xfrm>
            <a:off x="5183717" y="987428"/>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p>
        </p:txBody>
      </p:sp>
      <p:sp>
        <p:nvSpPr>
          <p:cNvPr id="4" name="Espaço Reservado para Texto 3">
            <a:extLst>
              <a:ext uri="{FF2B5EF4-FFF2-40B4-BE49-F238E27FC236}">
                <a16:creationId xmlns:a16="http://schemas.microsoft.com/office/drawing/2014/main" id="{E0A9EDB2-D9DD-4107-A308-F9C69C3EA4A4}"/>
              </a:ext>
            </a:extLst>
          </p:cNvPr>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Tree>
    <p:extLst>
      <p:ext uri="{BB962C8B-B14F-4D97-AF65-F5344CB8AC3E}">
        <p14:creationId xmlns:p14="http://schemas.microsoft.com/office/powerpoint/2010/main" val="22645714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1_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9E4F29-65E8-490C-8225-EEF076F4B4D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D895AC79-5B87-4EB0-8934-10F7C9501AD1}"/>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9318393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D518A2F-54E4-4504-A523-ADDF1B24CACC}"/>
              </a:ext>
            </a:extLst>
          </p:cNvPr>
          <p:cNvSpPr>
            <a:spLocks noGrp="1"/>
          </p:cNvSpPr>
          <p:nvPr>
            <p:ph type="title" orient="vert"/>
          </p:nvPr>
        </p:nvSpPr>
        <p:spPr>
          <a:xfrm>
            <a:off x="8686800" y="304800"/>
            <a:ext cx="2590800" cy="5410200"/>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52B167AD-8C7C-4B30-86E8-99C9492F7257}"/>
              </a:ext>
            </a:extLst>
          </p:cNvPr>
          <p:cNvSpPr>
            <a:spLocks noGrp="1"/>
          </p:cNvSpPr>
          <p:nvPr>
            <p:ph type="body" orient="vert" idx="1"/>
          </p:nvPr>
        </p:nvSpPr>
        <p:spPr>
          <a:xfrm>
            <a:off x="914400" y="304800"/>
            <a:ext cx="7569200" cy="5410200"/>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41984746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1">
  <p:cSld name="Section 1">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4"/>
          <p:cNvSpPr txBox="1">
            <a:spLocks noGrp="1"/>
          </p:cNvSpPr>
          <p:nvPr>
            <p:ph type="ctrTitle"/>
          </p:nvPr>
        </p:nvSpPr>
        <p:spPr>
          <a:xfrm flipH="1">
            <a:off x="1530200" y="4113533"/>
            <a:ext cx="6674000" cy="1362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3600"/>
              <a:buNone/>
              <a:defRPr sz="4800"/>
            </a:lvl1pPr>
            <a:lvl2pPr lvl="1" rtl="0">
              <a:spcBef>
                <a:spcPts val="0"/>
              </a:spcBef>
              <a:spcAft>
                <a:spcPts val="0"/>
              </a:spcAft>
              <a:buClr>
                <a:srgbClr val="FFFFFF"/>
              </a:buClr>
              <a:buSzPts val="6500"/>
              <a:buNone/>
              <a:defRPr sz="8666">
                <a:solidFill>
                  <a:srgbClr val="FFFFFF"/>
                </a:solidFill>
              </a:defRPr>
            </a:lvl2pPr>
            <a:lvl3pPr lvl="2" rtl="0">
              <a:spcBef>
                <a:spcPts val="0"/>
              </a:spcBef>
              <a:spcAft>
                <a:spcPts val="0"/>
              </a:spcAft>
              <a:buClr>
                <a:srgbClr val="FFFFFF"/>
              </a:buClr>
              <a:buSzPts val="6500"/>
              <a:buNone/>
              <a:defRPr sz="8666">
                <a:solidFill>
                  <a:srgbClr val="FFFFFF"/>
                </a:solidFill>
              </a:defRPr>
            </a:lvl3pPr>
            <a:lvl4pPr lvl="3" rtl="0">
              <a:spcBef>
                <a:spcPts val="0"/>
              </a:spcBef>
              <a:spcAft>
                <a:spcPts val="0"/>
              </a:spcAft>
              <a:buClr>
                <a:srgbClr val="FFFFFF"/>
              </a:buClr>
              <a:buSzPts val="6500"/>
              <a:buNone/>
              <a:defRPr sz="8666">
                <a:solidFill>
                  <a:srgbClr val="FFFFFF"/>
                </a:solidFill>
              </a:defRPr>
            </a:lvl4pPr>
            <a:lvl5pPr lvl="4" rtl="0">
              <a:spcBef>
                <a:spcPts val="0"/>
              </a:spcBef>
              <a:spcAft>
                <a:spcPts val="0"/>
              </a:spcAft>
              <a:buClr>
                <a:srgbClr val="FFFFFF"/>
              </a:buClr>
              <a:buSzPts val="6500"/>
              <a:buNone/>
              <a:defRPr sz="8666">
                <a:solidFill>
                  <a:srgbClr val="FFFFFF"/>
                </a:solidFill>
              </a:defRPr>
            </a:lvl5pPr>
            <a:lvl6pPr lvl="5" rtl="0">
              <a:spcBef>
                <a:spcPts val="0"/>
              </a:spcBef>
              <a:spcAft>
                <a:spcPts val="0"/>
              </a:spcAft>
              <a:buClr>
                <a:srgbClr val="FFFFFF"/>
              </a:buClr>
              <a:buSzPts val="6500"/>
              <a:buNone/>
              <a:defRPr sz="8666">
                <a:solidFill>
                  <a:srgbClr val="FFFFFF"/>
                </a:solidFill>
              </a:defRPr>
            </a:lvl6pPr>
            <a:lvl7pPr lvl="6" rtl="0">
              <a:spcBef>
                <a:spcPts val="0"/>
              </a:spcBef>
              <a:spcAft>
                <a:spcPts val="0"/>
              </a:spcAft>
              <a:buClr>
                <a:srgbClr val="FFFFFF"/>
              </a:buClr>
              <a:buSzPts val="6500"/>
              <a:buNone/>
              <a:defRPr sz="8666">
                <a:solidFill>
                  <a:srgbClr val="FFFFFF"/>
                </a:solidFill>
              </a:defRPr>
            </a:lvl7pPr>
            <a:lvl8pPr lvl="7" rtl="0">
              <a:spcBef>
                <a:spcPts val="0"/>
              </a:spcBef>
              <a:spcAft>
                <a:spcPts val="0"/>
              </a:spcAft>
              <a:buClr>
                <a:srgbClr val="FFFFFF"/>
              </a:buClr>
              <a:buSzPts val="6500"/>
              <a:buNone/>
              <a:defRPr sz="8666">
                <a:solidFill>
                  <a:srgbClr val="FFFFFF"/>
                </a:solidFill>
              </a:defRPr>
            </a:lvl8pPr>
            <a:lvl9pPr lvl="8" rtl="0">
              <a:spcBef>
                <a:spcPts val="0"/>
              </a:spcBef>
              <a:spcAft>
                <a:spcPts val="0"/>
              </a:spcAft>
              <a:buClr>
                <a:srgbClr val="FFFFFF"/>
              </a:buClr>
              <a:buSzPts val="6500"/>
              <a:buNone/>
              <a:defRPr sz="8666">
                <a:solidFill>
                  <a:srgbClr val="FFFFFF"/>
                </a:solidFill>
              </a:defRPr>
            </a:lvl9pPr>
          </a:lstStyle>
          <a:p>
            <a:endParaRPr/>
          </a:p>
        </p:txBody>
      </p:sp>
      <p:sp>
        <p:nvSpPr>
          <p:cNvPr id="33" name="Google Shape;33;p4"/>
          <p:cNvSpPr txBox="1">
            <a:spLocks noGrp="1"/>
          </p:cNvSpPr>
          <p:nvPr>
            <p:ph type="title" idx="2" hasCustomPrompt="1"/>
          </p:nvPr>
        </p:nvSpPr>
        <p:spPr>
          <a:xfrm flipH="1">
            <a:off x="1530105" y="3098467"/>
            <a:ext cx="3972400" cy="10060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9600"/>
              <a:buNone/>
              <a:defRPr sz="12800"/>
            </a:lvl1pPr>
            <a:lvl2pPr lvl="1"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FFFF"/>
              </a:buClr>
              <a:buSzPts val="6000"/>
              <a:buFont typeface="Fira Sans Extra Condensed Medium"/>
              <a:buNone/>
              <a:defRPr sz="8000">
                <a:solidFill>
                  <a:srgbClr val="FFFFFF"/>
                </a:solidFill>
                <a:latin typeface="Fira Sans Extra Condensed Medium"/>
                <a:ea typeface="Fira Sans Extra Condensed Medium"/>
                <a:cs typeface="Fira Sans Extra Condensed Medium"/>
                <a:sym typeface="Fira Sans Extra Condensed Medium"/>
              </a:defRPr>
            </a:lvl9pPr>
          </a:lstStyle>
          <a:p>
            <a:r>
              <a:t>xx%</a:t>
            </a:r>
          </a:p>
        </p:txBody>
      </p:sp>
      <p:sp>
        <p:nvSpPr>
          <p:cNvPr id="34" name="Google Shape;34;p4"/>
          <p:cNvSpPr txBox="1">
            <a:spLocks noGrp="1"/>
          </p:cNvSpPr>
          <p:nvPr>
            <p:ph type="subTitle" idx="1"/>
          </p:nvPr>
        </p:nvSpPr>
        <p:spPr>
          <a:xfrm>
            <a:off x="1530100" y="5371945"/>
            <a:ext cx="5633200" cy="7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67"/>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8652265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Design">
  <p:cSld name="Title + Design">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6"/>
          <p:cNvSpPr txBox="1">
            <a:spLocks noGrp="1"/>
          </p:cNvSpPr>
          <p:nvPr>
            <p:ph type="ctrTitle"/>
          </p:nvPr>
        </p:nvSpPr>
        <p:spPr>
          <a:xfrm>
            <a:off x="2619801" y="470467"/>
            <a:ext cx="6952400" cy="126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Tree>
    <p:extLst>
      <p:ext uri="{BB962C8B-B14F-4D97-AF65-F5344CB8AC3E}">
        <p14:creationId xmlns:p14="http://schemas.microsoft.com/office/powerpoint/2010/main" val="2315111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59884-F51C-375B-9678-AF01A379CD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36BE2F-A4BD-67B3-AAE5-DB4F653566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A7D204-028A-E220-48B8-805E64D86E24}"/>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5" name="Footer Placeholder 4">
            <a:extLst>
              <a:ext uri="{FF2B5EF4-FFF2-40B4-BE49-F238E27FC236}">
                <a16:creationId xmlns:a16="http://schemas.microsoft.com/office/drawing/2014/main" id="{6784C10C-06C3-1604-2E36-9847A9B861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FF266-788B-ABD1-6D31-B8C46E912688}"/>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21427993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26B14-67F3-FB78-B3CF-C823B3D823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D96E38-0508-3D8F-B5CF-39DCF939DF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A7B2CC-F57D-7D16-EED6-2355C0BBD7E1}"/>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5" name="Footer Placeholder 4">
            <a:extLst>
              <a:ext uri="{FF2B5EF4-FFF2-40B4-BE49-F238E27FC236}">
                <a16:creationId xmlns:a16="http://schemas.microsoft.com/office/drawing/2014/main" id="{85E71D40-F414-A522-EA58-317DEB636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7E3FD4-2E44-7C00-4FD7-FC22D9373533}"/>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10242506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CD4F7-E468-6575-A808-755BD0870C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D3C1E1-3BA3-AF51-9465-CEEACD3821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3FD54E-6144-56CA-5C41-6184392BF439}"/>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5" name="Footer Placeholder 4">
            <a:extLst>
              <a:ext uri="{FF2B5EF4-FFF2-40B4-BE49-F238E27FC236}">
                <a16:creationId xmlns:a16="http://schemas.microsoft.com/office/drawing/2014/main" id="{A4DA4357-BA3A-6495-856A-284318333E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FCEA39-D527-7D7F-6E88-3A99B4B740C8}"/>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21498679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0EC80-2464-745D-A78E-F8563BC586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67009D-E590-7D1E-71B4-6379580DCD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195F84-D593-FDFB-737D-C3CAC67B9F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812334-75C7-0ADE-8597-E4F72E553AD6}"/>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6" name="Footer Placeholder 5">
            <a:extLst>
              <a:ext uri="{FF2B5EF4-FFF2-40B4-BE49-F238E27FC236}">
                <a16:creationId xmlns:a16="http://schemas.microsoft.com/office/drawing/2014/main" id="{BCA42B61-8791-118E-4263-09A4CFFC9D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4DEE6B-0537-6EE2-F734-42158E830458}"/>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585396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6/15/2026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28329930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BF6E-12F6-65DB-2041-2F1508B673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D12C1E-22AE-4FF0-0900-09A3D742FD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5B9AF5-336E-CD8B-BB93-B7FD100986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F77FA8-DD33-0ACD-297C-62F39DB509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7BEBD8-EEA8-1DBE-FD70-223B52A9C1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D180C7-B20B-1284-A3B9-39E4319DDEF5}"/>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8" name="Footer Placeholder 7">
            <a:extLst>
              <a:ext uri="{FF2B5EF4-FFF2-40B4-BE49-F238E27FC236}">
                <a16:creationId xmlns:a16="http://schemas.microsoft.com/office/drawing/2014/main" id="{1A787BC0-EB3E-FE74-6FB6-603A792BB1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7B66A2-0D79-ACA6-F67D-E9CDFB603132}"/>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3906774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A3076-A24D-F310-1E88-71B0544E02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CE1567-9C9B-19A7-085D-1B650B133AE1}"/>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4" name="Footer Placeholder 3">
            <a:extLst>
              <a:ext uri="{FF2B5EF4-FFF2-40B4-BE49-F238E27FC236}">
                <a16:creationId xmlns:a16="http://schemas.microsoft.com/office/drawing/2014/main" id="{45507D79-F682-DB06-3CEE-9746AA24D8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EEBFA0-F190-0C00-4C63-4537CC3D9F02}"/>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39181392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9114FE-462B-8CA2-B6BC-7987F8ADFA8F}"/>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3" name="Footer Placeholder 2">
            <a:extLst>
              <a:ext uri="{FF2B5EF4-FFF2-40B4-BE49-F238E27FC236}">
                <a16:creationId xmlns:a16="http://schemas.microsoft.com/office/drawing/2014/main" id="{360A33DF-3FF2-794A-F560-2330E5C587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2214A8-77D5-9328-B3CC-6094CE4B67C3}"/>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16725788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19CB-ABED-21A8-4EDB-7B66369C0A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8042B0-CDD0-1731-8AFA-A3A682061F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AFEFCF-B3A1-EDFA-E423-3B223BB1B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42BFA2-43C7-FC84-8AE5-B68D1586EE86}"/>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6" name="Footer Placeholder 5">
            <a:extLst>
              <a:ext uri="{FF2B5EF4-FFF2-40B4-BE49-F238E27FC236}">
                <a16:creationId xmlns:a16="http://schemas.microsoft.com/office/drawing/2014/main" id="{9E88875A-59BE-4651-5184-111467D8C2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049E00-7BD2-FE23-FF91-24CAE729A150}"/>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9954082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5E7DC-5537-2FD9-F465-04E0B0766F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91B394-723C-0163-8DF4-A482ECCB00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8AAA2D-8CCA-9A9D-A7C4-06EBE35D22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61B98B-DC97-C5D0-4022-BEFC777BFCBC}"/>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6" name="Footer Placeholder 5">
            <a:extLst>
              <a:ext uri="{FF2B5EF4-FFF2-40B4-BE49-F238E27FC236}">
                <a16:creationId xmlns:a16="http://schemas.microsoft.com/office/drawing/2014/main" id="{B8CD477F-A976-0364-9D61-D352D1A400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0517D-57CB-8082-0E62-9056BEF77FC5}"/>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25702010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1D6BB-0B13-2CA9-5562-18B2D0C754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32BB81-C5B2-1CBF-483A-45649F0BC2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72E511-5003-0EEA-107D-1FEEE5B94A1C}"/>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5" name="Footer Placeholder 4">
            <a:extLst>
              <a:ext uri="{FF2B5EF4-FFF2-40B4-BE49-F238E27FC236}">
                <a16:creationId xmlns:a16="http://schemas.microsoft.com/office/drawing/2014/main" id="{307D6F4E-F35C-A248-3869-1308A03AA5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EC63A-ABE1-ED10-3489-25575CC36FBD}"/>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29222997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BF5C6B-0F61-713D-BFFD-6A980AD7F01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F8FA5C-8F61-DB9C-13E2-AFDBC00ABE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515C1-93D8-5E21-A406-950651CA7E11}"/>
              </a:ext>
            </a:extLst>
          </p:cNvPr>
          <p:cNvSpPr>
            <a:spLocks noGrp="1"/>
          </p:cNvSpPr>
          <p:nvPr>
            <p:ph type="dt" sz="half" idx="10"/>
          </p:nvPr>
        </p:nvSpPr>
        <p:spPr/>
        <p:txBody>
          <a:bodyPr/>
          <a:lstStyle/>
          <a:p>
            <a:fld id="{155360D4-68BC-4468-AF16-A0FBCCC2C206}" type="datetimeFigureOut">
              <a:rPr lang="en-US" smtClean="0"/>
              <a:t>6/15/2026</a:t>
            </a:fld>
            <a:endParaRPr lang="en-US"/>
          </a:p>
        </p:txBody>
      </p:sp>
      <p:sp>
        <p:nvSpPr>
          <p:cNvPr id="5" name="Footer Placeholder 4">
            <a:extLst>
              <a:ext uri="{FF2B5EF4-FFF2-40B4-BE49-F238E27FC236}">
                <a16:creationId xmlns:a16="http://schemas.microsoft.com/office/drawing/2014/main" id="{2121EEE5-DF81-EA35-8CFC-D69F0EEADC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A4960C-CF66-6224-8E7E-570C7D18D67B}"/>
              </a:ext>
            </a:extLst>
          </p:cNvPr>
          <p:cNvSpPr>
            <a:spLocks noGrp="1"/>
          </p:cNvSpPr>
          <p:nvPr>
            <p:ph type="sldNum" sz="quarter" idx="12"/>
          </p:nvPr>
        </p:nvSpPr>
        <p:spPr/>
        <p:txBody>
          <a:bodyPr/>
          <a:lstStyle/>
          <a:p>
            <a:fld id="{EF34B3F7-5FF2-4154-A2C2-1B5902F35FA4}" type="slidenum">
              <a:rPr lang="en-US" smtClean="0"/>
              <a:t>‹nº›</a:t>
            </a:fld>
            <a:endParaRPr lang="en-US"/>
          </a:p>
        </p:txBody>
      </p:sp>
    </p:spTree>
    <p:extLst>
      <p:ext uri="{BB962C8B-B14F-4D97-AF65-F5344CB8AC3E}">
        <p14:creationId xmlns:p14="http://schemas.microsoft.com/office/powerpoint/2010/main" val="8041954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3A97A0-02E2-00ED-835A-4281CB2F9E04}"/>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a:p>
        </p:txBody>
      </p:sp>
      <p:sp>
        <p:nvSpPr>
          <p:cNvPr id="3" name="Subtítulo 2">
            <a:extLst>
              <a:ext uri="{FF2B5EF4-FFF2-40B4-BE49-F238E27FC236}">
                <a16:creationId xmlns:a16="http://schemas.microsoft.com/office/drawing/2014/main" id="{DB4725BD-2CFE-3DB1-1439-4B23DF6FE1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a:p>
        </p:txBody>
      </p:sp>
      <p:sp>
        <p:nvSpPr>
          <p:cNvPr id="4" name="Espaço Reservado para Data 3">
            <a:extLst>
              <a:ext uri="{FF2B5EF4-FFF2-40B4-BE49-F238E27FC236}">
                <a16:creationId xmlns:a16="http://schemas.microsoft.com/office/drawing/2014/main" id="{A7B82A3F-BC89-0256-4770-05DEA3A7EC83}"/>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5" name="Espaço Reservado para Rodapé 4">
            <a:extLst>
              <a:ext uri="{FF2B5EF4-FFF2-40B4-BE49-F238E27FC236}">
                <a16:creationId xmlns:a16="http://schemas.microsoft.com/office/drawing/2014/main" id="{FB93200C-79B4-A0E4-9FEA-F8433D61CB58}"/>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0953F6B0-38C2-0F56-9E19-8F6F2DCBEF00}"/>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34397879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18FA7A-192A-C729-B312-09133CB5D3FD}"/>
              </a:ext>
            </a:extLst>
          </p:cNvPr>
          <p:cNvSpPr>
            <a:spLocks noGrp="1"/>
          </p:cNvSpPr>
          <p:nvPr>
            <p:ph type="title"/>
          </p:nvPr>
        </p:nvSpPr>
        <p:spPr/>
        <p:txBody>
          <a:body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5BF72CAE-42FB-299D-26A5-6A2BF540F280}"/>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5D0E1FB1-027E-54BA-757D-04021D4CB1C2}"/>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5" name="Espaço Reservado para Rodapé 4">
            <a:extLst>
              <a:ext uri="{FF2B5EF4-FFF2-40B4-BE49-F238E27FC236}">
                <a16:creationId xmlns:a16="http://schemas.microsoft.com/office/drawing/2014/main" id="{5E386DCD-72D7-ECE1-1C65-30EBB35099F1}"/>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E5E6140F-8A69-98A4-9FA7-64B5797AAD5C}"/>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18484203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50A187-9DEF-1C71-C256-C23C885A9C07}"/>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9EF56A45-3E9F-C7E0-2864-848C0528D1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AF42C06D-31AC-C473-811A-01D2218CCA79}"/>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5" name="Espaço Reservado para Rodapé 4">
            <a:extLst>
              <a:ext uri="{FF2B5EF4-FFF2-40B4-BE49-F238E27FC236}">
                <a16:creationId xmlns:a16="http://schemas.microsoft.com/office/drawing/2014/main" id="{34B34A5A-71EF-2EAD-BFAB-85575833D14F}"/>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06F5D5E7-750F-C990-C563-F021A19B801C}"/>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360539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6/15/2026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16600515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75EF9B-EEAE-F21E-31B1-4A4A9BED3AFC}"/>
              </a:ext>
            </a:extLst>
          </p:cNvPr>
          <p:cNvSpPr>
            <a:spLocks noGrp="1"/>
          </p:cNvSpPr>
          <p:nvPr>
            <p:ph type="title"/>
          </p:nvPr>
        </p:nvSpPr>
        <p:spPr/>
        <p:txBody>
          <a:body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727B5105-6BCC-AAE6-AE19-C7EADCE11834}"/>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a:extLst>
              <a:ext uri="{FF2B5EF4-FFF2-40B4-BE49-F238E27FC236}">
                <a16:creationId xmlns:a16="http://schemas.microsoft.com/office/drawing/2014/main" id="{53D12C26-CFE8-411C-B2D9-B435464EBEA4}"/>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Data 4">
            <a:extLst>
              <a:ext uri="{FF2B5EF4-FFF2-40B4-BE49-F238E27FC236}">
                <a16:creationId xmlns:a16="http://schemas.microsoft.com/office/drawing/2014/main" id="{5EA99709-E4B7-2318-C30A-9A16CD14E539}"/>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6" name="Espaço Reservado para Rodapé 5">
            <a:extLst>
              <a:ext uri="{FF2B5EF4-FFF2-40B4-BE49-F238E27FC236}">
                <a16:creationId xmlns:a16="http://schemas.microsoft.com/office/drawing/2014/main" id="{7A409A38-6EE3-D97E-BCC2-D22ADEC39BF3}"/>
              </a:ext>
            </a:extLst>
          </p:cNvPr>
          <p:cNvSpPr>
            <a:spLocks noGrp="1"/>
          </p:cNvSpPr>
          <p:nvPr>
            <p:ph type="ftr" sz="quarter" idx="11"/>
          </p:nvPr>
        </p:nvSpPr>
        <p:spPr/>
        <p:txBody>
          <a:bodyPr/>
          <a:lstStyle/>
          <a:p>
            <a:endParaRPr lang="en-US"/>
          </a:p>
        </p:txBody>
      </p:sp>
      <p:sp>
        <p:nvSpPr>
          <p:cNvPr id="7" name="Espaço Reservado para Número de Slide 6">
            <a:extLst>
              <a:ext uri="{FF2B5EF4-FFF2-40B4-BE49-F238E27FC236}">
                <a16:creationId xmlns:a16="http://schemas.microsoft.com/office/drawing/2014/main" id="{AD46A214-7442-D76D-38FE-6EC966E6063A}"/>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11224082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87CE78-6782-F7CD-72E2-FE26A5A3EAE7}"/>
              </a:ext>
            </a:extLst>
          </p:cNvPr>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CC02A773-93E8-FF65-90EF-AF3AE8E8F0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2F0A8E75-AB7D-13FD-D735-C0C9CE56CC5E}"/>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a:extLst>
              <a:ext uri="{FF2B5EF4-FFF2-40B4-BE49-F238E27FC236}">
                <a16:creationId xmlns:a16="http://schemas.microsoft.com/office/drawing/2014/main" id="{78733E11-C5E5-E93B-A8E7-6ECDE131D5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A5298D4E-D4A7-3C3F-10FF-27B75FC5F2D1}"/>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Espaço Reservado para Data 6">
            <a:extLst>
              <a:ext uri="{FF2B5EF4-FFF2-40B4-BE49-F238E27FC236}">
                <a16:creationId xmlns:a16="http://schemas.microsoft.com/office/drawing/2014/main" id="{01C0DB47-59ED-7D4E-F282-76A61D9B7938}"/>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8" name="Espaço Reservado para Rodapé 7">
            <a:extLst>
              <a:ext uri="{FF2B5EF4-FFF2-40B4-BE49-F238E27FC236}">
                <a16:creationId xmlns:a16="http://schemas.microsoft.com/office/drawing/2014/main" id="{194F92B6-36B6-3438-47BD-6B0294EA7F41}"/>
              </a:ext>
            </a:extLst>
          </p:cNvPr>
          <p:cNvSpPr>
            <a:spLocks noGrp="1"/>
          </p:cNvSpPr>
          <p:nvPr>
            <p:ph type="ftr" sz="quarter" idx="11"/>
          </p:nvPr>
        </p:nvSpPr>
        <p:spPr/>
        <p:txBody>
          <a:bodyPr/>
          <a:lstStyle/>
          <a:p>
            <a:endParaRPr lang="en-US"/>
          </a:p>
        </p:txBody>
      </p:sp>
      <p:sp>
        <p:nvSpPr>
          <p:cNvPr id="9" name="Espaço Reservado para Número de Slide 8">
            <a:extLst>
              <a:ext uri="{FF2B5EF4-FFF2-40B4-BE49-F238E27FC236}">
                <a16:creationId xmlns:a16="http://schemas.microsoft.com/office/drawing/2014/main" id="{6422A70C-AF3F-D3F1-380E-A7D45F350089}"/>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27730908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DA76DF-165A-0DA0-2AE7-284C86DF0D95}"/>
              </a:ext>
            </a:extLst>
          </p:cNvPr>
          <p:cNvSpPr>
            <a:spLocks noGrp="1"/>
          </p:cNvSpPr>
          <p:nvPr>
            <p:ph type="title"/>
          </p:nvPr>
        </p:nvSpPr>
        <p:spPr/>
        <p:txBody>
          <a:bodyPr/>
          <a:lstStyle/>
          <a:p>
            <a:r>
              <a:rPr lang="pt-BR"/>
              <a:t>Clique para editar o título Mestre</a:t>
            </a:r>
            <a:endParaRPr lang="en-US"/>
          </a:p>
        </p:txBody>
      </p:sp>
      <p:sp>
        <p:nvSpPr>
          <p:cNvPr id="3" name="Espaço Reservado para Data 2">
            <a:extLst>
              <a:ext uri="{FF2B5EF4-FFF2-40B4-BE49-F238E27FC236}">
                <a16:creationId xmlns:a16="http://schemas.microsoft.com/office/drawing/2014/main" id="{24946530-1543-D566-F223-4EFF173C0A63}"/>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4" name="Espaço Reservado para Rodapé 3">
            <a:extLst>
              <a:ext uri="{FF2B5EF4-FFF2-40B4-BE49-F238E27FC236}">
                <a16:creationId xmlns:a16="http://schemas.microsoft.com/office/drawing/2014/main" id="{C8E608D0-DF4A-D800-A64F-6F7059F5881D}"/>
              </a:ext>
            </a:extLst>
          </p:cNvPr>
          <p:cNvSpPr>
            <a:spLocks noGrp="1"/>
          </p:cNvSpPr>
          <p:nvPr>
            <p:ph type="ftr" sz="quarter" idx="11"/>
          </p:nvPr>
        </p:nvSpPr>
        <p:spPr/>
        <p:txBody>
          <a:bodyPr/>
          <a:lstStyle/>
          <a:p>
            <a:endParaRPr lang="en-US"/>
          </a:p>
        </p:txBody>
      </p:sp>
      <p:sp>
        <p:nvSpPr>
          <p:cNvPr id="5" name="Espaço Reservado para Número de Slide 4">
            <a:extLst>
              <a:ext uri="{FF2B5EF4-FFF2-40B4-BE49-F238E27FC236}">
                <a16:creationId xmlns:a16="http://schemas.microsoft.com/office/drawing/2014/main" id="{E708C2BE-9125-4D49-B165-DEA0ED0BDFC3}"/>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42741227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ACB8EF30-C1ED-3C5B-C8E8-71F21A99DCE2}"/>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3" name="Espaço Reservado para Rodapé 2">
            <a:extLst>
              <a:ext uri="{FF2B5EF4-FFF2-40B4-BE49-F238E27FC236}">
                <a16:creationId xmlns:a16="http://schemas.microsoft.com/office/drawing/2014/main" id="{0740FA44-E415-B204-27BA-3853E1D58093}"/>
              </a:ext>
            </a:extLst>
          </p:cNvPr>
          <p:cNvSpPr>
            <a:spLocks noGrp="1"/>
          </p:cNvSpPr>
          <p:nvPr>
            <p:ph type="ftr" sz="quarter" idx="11"/>
          </p:nvPr>
        </p:nvSpPr>
        <p:spPr/>
        <p:txBody>
          <a:bodyPr/>
          <a:lstStyle/>
          <a:p>
            <a:endParaRPr lang="en-US"/>
          </a:p>
        </p:txBody>
      </p:sp>
      <p:sp>
        <p:nvSpPr>
          <p:cNvPr id="4" name="Espaço Reservado para Número de Slide 3">
            <a:extLst>
              <a:ext uri="{FF2B5EF4-FFF2-40B4-BE49-F238E27FC236}">
                <a16:creationId xmlns:a16="http://schemas.microsoft.com/office/drawing/2014/main" id="{AB08C24B-9E90-AF55-E4BE-5A0B0F91918F}"/>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10095978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2DF9E-260B-21B7-4A84-BC67BC83849F}"/>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8429CB6E-07CC-270D-9658-DD02065F45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a:extLst>
              <a:ext uri="{FF2B5EF4-FFF2-40B4-BE49-F238E27FC236}">
                <a16:creationId xmlns:a16="http://schemas.microsoft.com/office/drawing/2014/main" id="{C4931091-C1DC-938B-C787-420962267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D7A5F28E-AC83-0F91-C749-50201CBB6987}"/>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6" name="Espaço Reservado para Rodapé 5">
            <a:extLst>
              <a:ext uri="{FF2B5EF4-FFF2-40B4-BE49-F238E27FC236}">
                <a16:creationId xmlns:a16="http://schemas.microsoft.com/office/drawing/2014/main" id="{0041B17A-B641-69DC-55FB-D6A07D2E8E5A}"/>
              </a:ext>
            </a:extLst>
          </p:cNvPr>
          <p:cNvSpPr>
            <a:spLocks noGrp="1"/>
          </p:cNvSpPr>
          <p:nvPr>
            <p:ph type="ftr" sz="quarter" idx="11"/>
          </p:nvPr>
        </p:nvSpPr>
        <p:spPr/>
        <p:txBody>
          <a:bodyPr/>
          <a:lstStyle/>
          <a:p>
            <a:endParaRPr lang="en-US"/>
          </a:p>
        </p:txBody>
      </p:sp>
      <p:sp>
        <p:nvSpPr>
          <p:cNvPr id="7" name="Espaço Reservado para Número de Slide 6">
            <a:extLst>
              <a:ext uri="{FF2B5EF4-FFF2-40B4-BE49-F238E27FC236}">
                <a16:creationId xmlns:a16="http://schemas.microsoft.com/office/drawing/2014/main" id="{8C8E636F-4B17-4A1C-FC89-9FD62CE7FB44}"/>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25319103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4D2E0A-3D06-B2EF-773D-CFE4549D54B0}"/>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Imagem 2">
            <a:extLst>
              <a:ext uri="{FF2B5EF4-FFF2-40B4-BE49-F238E27FC236}">
                <a16:creationId xmlns:a16="http://schemas.microsoft.com/office/drawing/2014/main" id="{513EB643-541F-045F-58D5-D592EB57E1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a:extLst>
              <a:ext uri="{FF2B5EF4-FFF2-40B4-BE49-F238E27FC236}">
                <a16:creationId xmlns:a16="http://schemas.microsoft.com/office/drawing/2014/main" id="{12E37C53-E7C5-25FF-E2FB-185EEE90D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59F53CD-909B-1F00-8103-BD189240A24D}"/>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6" name="Espaço Reservado para Rodapé 5">
            <a:extLst>
              <a:ext uri="{FF2B5EF4-FFF2-40B4-BE49-F238E27FC236}">
                <a16:creationId xmlns:a16="http://schemas.microsoft.com/office/drawing/2014/main" id="{67FC4C88-2E09-C236-574A-0FD39FC874B8}"/>
              </a:ext>
            </a:extLst>
          </p:cNvPr>
          <p:cNvSpPr>
            <a:spLocks noGrp="1"/>
          </p:cNvSpPr>
          <p:nvPr>
            <p:ph type="ftr" sz="quarter" idx="11"/>
          </p:nvPr>
        </p:nvSpPr>
        <p:spPr/>
        <p:txBody>
          <a:bodyPr/>
          <a:lstStyle/>
          <a:p>
            <a:endParaRPr lang="en-US"/>
          </a:p>
        </p:txBody>
      </p:sp>
      <p:sp>
        <p:nvSpPr>
          <p:cNvPr id="7" name="Espaço Reservado para Número de Slide 6">
            <a:extLst>
              <a:ext uri="{FF2B5EF4-FFF2-40B4-BE49-F238E27FC236}">
                <a16:creationId xmlns:a16="http://schemas.microsoft.com/office/drawing/2014/main" id="{F3CAC452-7DFF-E77E-D6BC-12380FE25F92}"/>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37889816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069429-8BFB-734B-BFC3-0CEB169C41B0}"/>
              </a:ext>
            </a:extLst>
          </p:cNvPr>
          <p:cNvSpPr>
            <a:spLocks noGrp="1"/>
          </p:cNvSpPr>
          <p:nvPr>
            <p:ph type="title"/>
          </p:nvPr>
        </p:nvSpPr>
        <p:spPr/>
        <p:txBody>
          <a:bodyPr/>
          <a:lstStyle/>
          <a:p>
            <a:r>
              <a:rPr lang="pt-BR"/>
              <a:t>Clique para editar o título Mestre</a:t>
            </a:r>
            <a:endParaRPr lang="en-US"/>
          </a:p>
        </p:txBody>
      </p:sp>
      <p:sp>
        <p:nvSpPr>
          <p:cNvPr id="3" name="Espaço Reservado para Texto Vertical 2">
            <a:extLst>
              <a:ext uri="{FF2B5EF4-FFF2-40B4-BE49-F238E27FC236}">
                <a16:creationId xmlns:a16="http://schemas.microsoft.com/office/drawing/2014/main" id="{0309DE28-EB6C-122A-2422-6736391EC25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F3FABB0C-2B27-BA25-EDDB-740E7C6C0FF3}"/>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5" name="Espaço Reservado para Rodapé 4">
            <a:extLst>
              <a:ext uri="{FF2B5EF4-FFF2-40B4-BE49-F238E27FC236}">
                <a16:creationId xmlns:a16="http://schemas.microsoft.com/office/drawing/2014/main" id="{3EE5E84C-5441-97FF-D69A-58B7E91A1A9A}"/>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EBF3B288-9ABE-315A-31EE-6C7F6E4A1B25}"/>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20747764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5CD4EBF-3CB9-0C05-1AC4-C32322A46F64}"/>
              </a:ext>
            </a:extLst>
          </p:cNvPr>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Espaço Reservado para Texto Vertical 2">
            <a:extLst>
              <a:ext uri="{FF2B5EF4-FFF2-40B4-BE49-F238E27FC236}">
                <a16:creationId xmlns:a16="http://schemas.microsoft.com/office/drawing/2014/main" id="{1D612359-4ED9-BD2F-B4CD-B5427C8D7CEA}"/>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40C2D78A-2338-651C-95F6-BB357F21F8B9}"/>
              </a:ext>
            </a:extLst>
          </p:cNvPr>
          <p:cNvSpPr>
            <a:spLocks noGrp="1"/>
          </p:cNvSpPr>
          <p:nvPr>
            <p:ph type="dt" sz="half" idx="10"/>
          </p:nvPr>
        </p:nvSpPr>
        <p:spPr/>
        <p:txBody>
          <a:bodyPr/>
          <a:lstStyle/>
          <a:p>
            <a:fld id="{212F9D91-3000-4A61-80DD-93FEFBA6909F}" type="datetimeFigureOut">
              <a:rPr lang="en-US" smtClean="0"/>
              <a:t>6/15/2026</a:t>
            </a:fld>
            <a:endParaRPr lang="en-US"/>
          </a:p>
        </p:txBody>
      </p:sp>
      <p:sp>
        <p:nvSpPr>
          <p:cNvPr id="5" name="Espaço Reservado para Rodapé 4">
            <a:extLst>
              <a:ext uri="{FF2B5EF4-FFF2-40B4-BE49-F238E27FC236}">
                <a16:creationId xmlns:a16="http://schemas.microsoft.com/office/drawing/2014/main" id="{E60942B8-49C4-DE5C-DC23-2AAAE401A557}"/>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23B930A9-5AA4-A75B-BA7F-9A5DED19C3CE}"/>
              </a:ext>
            </a:extLst>
          </p:cNvPr>
          <p:cNvSpPr>
            <a:spLocks noGrp="1"/>
          </p:cNvSpPr>
          <p:nvPr>
            <p:ph type="sldNum" sz="quarter" idx="12"/>
          </p:nvPr>
        </p:nvSpPr>
        <p:spPr/>
        <p:txBody>
          <a:bodyPr/>
          <a:lstStyle/>
          <a:p>
            <a:fld id="{F5DA5103-24CB-4B80-8AD5-6E12B01CD1E1}" type="slidenum">
              <a:rPr lang="en-US" smtClean="0"/>
              <a:t>‹nº›</a:t>
            </a:fld>
            <a:endParaRPr lang="en-US"/>
          </a:p>
        </p:txBody>
      </p:sp>
    </p:spTree>
    <p:extLst>
      <p:ext uri="{BB962C8B-B14F-4D97-AF65-F5344CB8AC3E}">
        <p14:creationId xmlns:p14="http://schemas.microsoft.com/office/powerpoint/2010/main" val="13024896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9216935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407628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6/15/2026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41259619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2559637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2863665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9354401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8292865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7373728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2455566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8921982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029694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841150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Imagem com Legend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anchor="b"/>
          <a:lstStyle>
            <a:lvl1pPr>
              <a:defRPr sz="4800"/>
            </a:lvl1pPr>
          </a:lstStyle>
          <a:p>
            <a:r>
              <a:rPr lang="en-US" dirty="0"/>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2"/>
            <a:ext cx="4572000" cy="4070729"/>
          </a:xfrm>
        </p:spPr>
        <p:txBody>
          <a:bodyPr>
            <a:normAutofit/>
          </a:bodyPr>
          <a:lstStyle>
            <a:lvl1pPr marL="0" indent="0">
              <a:lnSpc>
                <a:spcPct val="100000"/>
              </a:lnSpc>
              <a:spcBef>
                <a:spcPts val="0"/>
              </a:spcBef>
              <a:buNone/>
              <a:defRPr sz="18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pt-BR"/>
              <a:t>Clique para editar os estilos de texto Mestres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8"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3" y="2"/>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1"/>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ctr">
            <a:noAutofit/>
          </a:bodyPr>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pt-BR"/>
              <a:t>Clique no ícone para adicionar uma imagem</a:t>
            </a:r>
            <a:endParaRPr lang="en-US" dirty="0"/>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‹nº›</a:t>
            </a:fld>
            <a:endParaRPr lang="en-US" dirty="0"/>
          </a:p>
        </p:txBody>
      </p:sp>
    </p:spTree>
    <p:extLst>
      <p:ext uri="{BB962C8B-B14F-4D97-AF65-F5344CB8AC3E}">
        <p14:creationId xmlns:p14="http://schemas.microsoft.com/office/powerpoint/2010/main" val="1036116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6/15/2026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33613406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pt-BR"/>
              <a:t>Clique para editar os estilos de texto Mestres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Tree>
    <p:extLst>
      <p:ext uri="{BB962C8B-B14F-4D97-AF65-F5344CB8AC3E}">
        <p14:creationId xmlns:p14="http://schemas.microsoft.com/office/powerpoint/2010/main" val="345780386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‹nº›</a:t>
            </a:fld>
            <a:endParaRPr lang="en-US"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1"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1"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16739148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34"/>
            <a:ext cx="10363200" cy="1470025"/>
          </a:xfrm>
        </p:spPr>
        <p:txBody>
          <a:bodyPr/>
          <a:lstStyle/>
          <a:p>
            <a:r>
              <a:rPr lang="pt-BR"/>
              <a:t>Clique para editar 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12244751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18545299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9"/>
            <a:ext cx="103632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963084" y="2906714"/>
            <a:ext cx="10363200" cy="1500187"/>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6" indent="0">
              <a:buNone/>
              <a:defRPr sz="1600">
                <a:solidFill>
                  <a:schemeClr val="tx1">
                    <a:tint val="75000"/>
                  </a:schemeClr>
                </a:solidFill>
              </a:defRPr>
            </a:lvl3pPr>
            <a:lvl4pPr marL="1371669" indent="0">
              <a:buNone/>
              <a:defRPr sz="1400">
                <a:solidFill>
                  <a:schemeClr val="tx1">
                    <a:tint val="75000"/>
                  </a:schemeClr>
                </a:solidFill>
              </a:defRPr>
            </a:lvl4pPr>
            <a:lvl5pPr marL="1828891"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0"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30844825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5769319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609600" y="1535114"/>
            <a:ext cx="5386917" cy="63976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93373" y="1535114"/>
            <a:ext cx="5389033" cy="63976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19575061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30842123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28546514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3" y="273050"/>
            <a:ext cx="4011084"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09603" y="1435103"/>
            <a:ext cx="4011084" cy="4691063"/>
          </a:xfrm>
        </p:spPr>
        <p:txBody>
          <a:bodyPr/>
          <a:lstStyle>
            <a:lvl1pPr marL="0" indent="0">
              <a:buNone/>
              <a:defRPr sz="1400"/>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3458523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6/15/2026</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4787902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2389717" y="612775"/>
            <a:ext cx="7315200" cy="4114800"/>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pt-BR"/>
          </a:p>
        </p:txBody>
      </p:sp>
      <p:sp>
        <p:nvSpPr>
          <p:cNvPr id="4" name="Espaço Reservado para Texto 3"/>
          <p:cNvSpPr>
            <a:spLocks noGrp="1"/>
          </p:cNvSpPr>
          <p:nvPr>
            <p:ph type="body" sz="half" idx="2"/>
          </p:nvPr>
        </p:nvSpPr>
        <p:spPr>
          <a:xfrm>
            <a:off x="2389717" y="5367338"/>
            <a:ext cx="7315200" cy="804862"/>
          </a:xfrm>
        </p:spPr>
        <p:txBody>
          <a:bodyPr/>
          <a:lstStyle>
            <a:lvl1pPr marL="0" indent="0">
              <a:buNone/>
              <a:defRPr sz="1400"/>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8501375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21619363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40"/>
            <a:ext cx="27432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09600" y="274640"/>
            <a:ext cx="80264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7809F367-1B0D-4331-A9C0-A70F077BC3BD}" type="datetimeFigureOut">
              <a:rPr lang="pt-BR" smtClean="0"/>
              <a:pPr/>
              <a:t>15/06/2026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74B0CC3-7696-4271-A294-E0AF142B5B8B}" type="slidenum">
              <a:rPr lang="pt-BR" smtClean="0"/>
              <a:pPr/>
              <a:t>‹nº›</a:t>
            </a:fld>
            <a:endParaRPr lang="pt-BR"/>
          </a:p>
        </p:txBody>
      </p:sp>
    </p:spTree>
    <p:extLst>
      <p:ext uri="{BB962C8B-B14F-4D97-AF65-F5344CB8AC3E}">
        <p14:creationId xmlns:p14="http://schemas.microsoft.com/office/powerpoint/2010/main" val="34318203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‹nº›</a:t>
            </a:fld>
            <a:endParaRPr lang="en-US"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1"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1"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2665918621"/>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Em Branco">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2" y="2"/>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7" y="2461368"/>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a:lstStyle/>
          <a:p>
            <a:fld id="{58FB4751-880F-D840-AAA9-3A15815CC996}" type="slidenum">
              <a:rPr lang="en-US" smtClean="0"/>
              <a:t>‹nº›</a:t>
            </a:fld>
            <a:endParaRPr lang="en-US" dirty="0"/>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6966043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8"/>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pt-BR"/>
              <a:t>Clique no ícone para adicionar uma imagem</a:t>
            </a:r>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pt-BR"/>
              <a:t>Clique para editar os estilos de texto Mestres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pt-BR"/>
              <a:t>Clique para editar os estilos de texto Mestres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pt-BR"/>
              <a:t>Clique para editar os estilos de texto Mestres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pt-BR"/>
              <a:t>Clique para editar os estilos de texto Mestres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‹nº›</a:t>
            </a:fld>
            <a:endParaRPr lang="en-US"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1" y="2"/>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sz="1800" dirty="0">
              <a:solidFill>
                <a:schemeClr val="tx1"/>
              </a:solidFill>
            </a:endParaRPr>
          </a:p>
        </p:txBody>
      </p:sp>
    </p:spTree>
    <p:extLst>
      <p:ext uri="{BB962C8B-B14F-4D97-AF65-F5344CB8AC3E}">
        <p14:creationId xmlns:p14="http://schemas.microsoft.com/office/powerpoint/2010/main" val="2784262632"/>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6/15/2026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‹nº›</a:t>
            </a:fld>
            <a:endParaRPr lang="en-US" dirty="0"/>
          </a:p>
        </p:txBody>
      </p:sp>
    </p:spTree>
    <p:extLst>
      <p:ext uri="{BB962C8B-B14F-4D97-AF65-F5344CB8AC3E}">
        <p14:creationId xmlns:p14="http://schemas.microsoft.com/office/powerpoint/2010/main" val="429341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image" Target="../media/image1.png"/><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4.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theme" Target="../theme/theme5.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heme" Target="../theme/theme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6/15/2026</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‹nº›</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902599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FA26B27-72D4-4E17-BBBF-0FAF7ACA233D}"/>
              </a:ext>
            </a:extLst>
          </p:cNvPr>
          <p:cNvSpPr>
            <a:spLocks noGrp="1" noChangeArrowheads="1"/>
          </p:cNvSpPr>
          <p:nvPr>
            <p:ph type="title"/>
          </p:nvPr>
        </p:nvSpPr>
        <p:spPr bwMode="auto">
          <a:xfrm>
            <a:off x="914400" y="3048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a:t>Clique para editar o título Mestre</a:t>
            </a:r>
            <a:endParaRPr lang="en-US" altLang="pt-BR"/>
          </a:p>
        </p:txBody>
      </p:sp>
      <p:sp>
        <p:nvSpPr>
          <p:cNvPr id="1027" name="Rectangle 3">
            <a:extLst>
              <a:ext uri="{FF2B5EF4-FFF2-40B4-BE49-F238E27FC236}">
                <a16:creationId xmlns:a16="http://schemas.microsoft.com/office/drawing/2014/main" id="{D448F42D-CD3F-42C9-B01F-7920AB7E7C2C}"/>
              </a:ext>
            </a:extLst>
          </p:cNvPr>
          <p:cNvSpPr>
            <a:spLocks noGrp="1" noChangeArrowheads="1"/>
          </p:cNvSpPr>
          <p:nvPr>
            <p:ph type="body" idx="1"/>
          </p:nvPr>
        </p:nvSpPr>
        <p:spPr bwMode="auto">
          <a:xfrm>
            <a:off x="914400" y="1752600"/>
            <a:ext cx="103632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Editar estilos de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endParaRPr lang="en-US" altLang="pt-BR"/>
          </a:p>
        </p:txBody>
      </p:sp>
      <p:pic>
        <p:nvPicPr>
          <p:cNvPr id="1036" name="Picture 12" descr="UofM-3_TM">
            <a:extLst>
              <a:ext uri="{FF2B5EF4-FFF2-40B4-BE49-F238E27FC236}">
                <a16:creationId xmlns:a16="http://schemas.microsoft.com/office/drawing/2014/main" id="{570183C9-940B-4E9A-A8D6-57AD95E07DE9}"/>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0" y="5943600"/>
            <a:ext cx="12194117"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6310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Lst>
  <p:txStyles>
    <p:titleStyle>
      <a:lvl1pPr algn="ctr" rtl="0" eaLnBrk="1" fontAlgn="base" hangingPunct="1">
        <a:spcBef>
          <a:spcPct val="0"/>
        </a:spcBef>
        <a:spcAft>
          <a:spcPct val="0"/>
        </a:spcAft>
        <a:defRPr sz="4400" kern="1200">
          <a:solidFill>
            <a:srgbClr val="7A0019"/>
          </a:solidFill>
          <a:latin typeface="+mj-lt"/>
          <a:ea typeface="+mj-ea"/>
          <a:cs typeface="+mj-cs"/>
        </a:defRPr>
      </a:lvl1pPr>
      <a:lvl2pPr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2pPr>
      <a:lvl3pPr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3pPr>
      <a:lvl4pPr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4pPr>
      <a:lvl5pPr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5pPr>
      <a:lvl6pPr marL="457200"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6pPr>
      <a:lvl7pPr marL="914400"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7pPr>
      <a:lvl8pPr marL="1371600"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8pPr>
      <a:lvl9pPr marL="1828800" algn="ctr" rtl="0" eaLnBrk="1" fontAlgn="base" hangingPunct="1">
        <a:spcBef>
          <a:spcPct val="0"/>
        </a:spcBef>
        <a:spcAft>
          <a:spcPct val="0"/>
        </a:spcAft>
        <a:defRPr sz="4400">
          <a:solidFill>
            <a:srgbClr val="7A0019"/>
          </a:solidFill>
          <a:latin typeface="Arial" panose="020B0604020202020204" pitchFamily="34" charset="0"/>
          <a:ea typeface="ＭＳ Ｐゴシック" panose="020B0600070205080204" pitchFamily="34" charset="-128"/>
        </a:defRPr>
      </a:lvl9pPr>
    </p:titleStyle>
    <p:bodyStyle>
      <a:lvl1pPr marL="342900" indent="-342900" algn="l" rtl="0" eaLnBrk="1" fontAlgn="base" hangingPunct="1">
        <a:spcBef>
          <a:spcPct val="20000"/>
        </a:spcBef>
        <a:spcAft>
          <a:spcPct val="0"/>
        </a:spcAft>
        <a:buClr>
          <a:srgbClr val="7A0019"/>
        </a:buClr>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rgbClr val="7A0019"/>
        </a:buClr>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rgbClr val="7A0019"/>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rgbClr val="7A0019"/>
        </a:buClr>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rgbClr val="7A0019"/>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99C8-66EA-6A8F-C051-5D098392DB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D7FD0B-E9D5-805B-76DD-42ADA48235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1167D5-D312-9802-1825-8B582BA82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5360D4-68BC-4468-AF16-A0FBCCC2C206}" type="datetimeFigureOut">
              <a:rPr lang="en-US" smtClean="0"/>
              <a:t>6/15/2026</a:t>
            </a:fld>
            <a:endParaRPr lang="en-US"/>
          </a:p>
        </p:txBody>
      </p:sp>
      <p:sp>
        <p:nvSpPr>
          <p:cNvPr id="5" name="Footer Placeholder 4">
            <a:extLst>
              <a:ext uri="{FF2B5EF4-FFF2-40B4-BE49-F238E27FC236}">
                <a16:creationId xmlns:a16="http://schemas.microsoft.com/office/drawing/2014/main" id="{B10873BE-9F02-2F9E-9B52-5B2AA79622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2D29AC-5F90-97F8-5A51-5507782ACD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34B3F7-5FF2-4154-A2C2-1B5902F35FA4}" type="slidenum">
              <a:rPr lang="en-US" smtClean="0"/>
              <a:t>‹nº›</a:t>
            </a:fld>
            <a:endParaRPr lang="en-US"/>
          </a:p>
        </p:txBody>
      </p:sp>
    </p:spTree>
    <p:extLst>
      <p:ext uri="{BB962C8B-B14F-4D97-AF65-F5344CB8AC3E}">
        <p14:creationId xmlns:p14="http://schemas.microsoft.com/office/powerpoint/2010/main" val="416612497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7431225C-5A7E-A98D-A77D-3ED94E9DA8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F27BA6BD-22E3-BEF6-FFD2-A4A04C4D19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1858B434-6BC7-66FD-574B-E12C8AEA11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2F9D91-3000-4A61-80DD-93FEFBA6909F}" type="datetimeFigureOut">
              <a:rPr lang="en-US" smtClean="0"/>
              <a:t>6/15/2026</a:t>
            </a:fld>
            <a:endParaRPr lang="en-US"/>
          </a:p>
        </p:txBody>
      </p:sp>
      <p:sp>
        <p:nvSpPr>
          <p:cNvPr id="5" name="Espaço Reservado para Rodapé 4">
            <a:extLst>
              <a:ext uri="{FF2B5EF4-FFF2-40B4-BE49-F238E27FC236}">
                <a16:creationId xmlns:a16="http://schemas.microsoft.com/office/drawing/2014/main" id="{E5B1850A-B27A-0C1B-20B4-BB7250026C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Espaço Reservado para Número de Slide 5">
            <a:extLst>
              <a:ext uri="{FF2B5EF4-FFF2-40B4-BE49-F238E27FC236}">
                <a16:creationId xmlns:a16="http://schemas.microsoft.com/office/drawing/2014/main" id="{3CE81AEF-A60D-AD2B-FD70-DEC3F20014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DA5103-24CB-4B80-8AD5-6E12B01CD1E1}" type="slidenum">
              <a:rPr lang="en-US" smtClean="0"/>
              <a:t>‹nº›</a:t>
            </a:fld>
            <a:endParaRPr lang="en-US"/>
          </a:p>
        </p:txBody>
      </p:sp>
    </p:spTree>
    <p:extLst>
      <p:ext uri="{BB962C8B-B14F-4D97-AF65-F5344CB8AC3E}">
        <p14:creationId xmlns:p14="http://schemas.microsoft.com/office/powerpoint/2010/main" val="96510300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6/15/2026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408243677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9F367-1B0D-4331-A9C0-A70F077BC3BD}" type="datetimeFigureOut">
              <a:rPr lang="pt-BR" smtClean="0"/>
              <a:pPr/>
              <a:t>15/06/2026</a:t>
            </a:fld>
            <a:endParaRPr lang="pt-BR"/>
          </a:p>
        </p:txBody>
      </p:sp>
      <p:sp>
        <p:nvSpPr>
          <p:cNvPr id="5" name="Espaço Reservado para Rodapé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737600" y="635635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B0CC3-7696-4271-A294-E0AF142B5B8B}" type="slidenum">
              <a:rPr lang="pt-BR" smtClean="0"/>
              <a:pPr/>
              <a:t>‹nº›</a:t>
            </a:fld>
            <a:endParaRPr lang="pt-BR"/>
          </a:p>
        </p:txBody>
      </p:sp>
    </p:spTree>
    <p:extLst>
      <p:ext uri="{BB962C8B-B14F-4D97-AF65-F5344CB8AC3E}">
        <p14:creationId xmlns:p14="http://schemas.microsoft.com/office/powerpoint/2010/main" val="268032013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Lst>
  <p:txStyles>
    <p:titleStyle>
      <a:lvl1pPr algn="ctr" defTabSz="914446"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87" indent="-285764" algn="l" defTabSz="914446"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57" indent="-228611" algn="l" defTabSz="91444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80" indent="-228611" algn="l" defTabSz="91444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503" indent="-228611" algn="l" defTabSz="91444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726" indent="-228611" algn="l" defTabSz="91444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949" indent="-228611" algn="l" defTabSz="91444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171" indent="-228611" algn="l" defTabSz="91444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394" indent="-228611" algn="l" defTabSz="91444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6.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3.xml"/><Relationship Id="rId1" Type="http://schemas.openxmlformats.org/officeDocument/2006/relationships/themeOverride" Target="../theme/themeOverride2.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6.xml"/><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6.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8.xml"/><Relationship Id="rId1" Type="http://schemas.openxmlformats.org/officeDocument/2006/relationships/slideLayout" Target="../slideLayouts/slideLayout36.xml"/><Relationship Id="rId5" Type="http://schemas.openxmlformats.org/officeDocument/2006/relationships/image" Target="../media/image23.png"/><Relationship Id="rId4" Type="http://schemas.openxmlformats.org/officeDocument/2006/relationships/image" Target="../media/image29.wmf"/></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36.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0.xml"/><Relationship Id="rId1" Type="http://schemas.openxmlformats.org/officeDocument/2006/relationships/slideLayout" Target="../slideLayouts/slideLayout36.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31.wmf"/></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7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2.xml"/><Relationship Id="rId1" Type="http://schemas.openxmlformats.org/officeDocument/2006/relationships/themeOverride" Target="../theme/themeOverride3.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2.xml"/><Relationship Id="rId1" Type="http://schemas.openxmlformats.org/officeDocument/2006/relationships/themeOverride" Target="../theme/themeOverride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2.xml"/><Relationship Id="rId1" Type="http://schemas.openxmlformats.org/officeDocument/2006/relationships/themeOverride" Target="../theme/themeOverride5.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64.xml"/><Relationship Id="rId5" Type="http://schemas.openxmlformats.org/officeDocument/2006/relationships/image" Target="../media/image6.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hyperlink" Target="mailto:daniellaschettino@indea.mt.gov.br"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2.xml"/><Relationship Id="rId1" Type="http://schemas.openxmlformats.org/officeDocument/2006/relationships/themeOverride" Target="../theme/themeOverride1.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37">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40" name="Rectangle 39">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mammal, sitting, laying, cat&#10;&#10;Description automatically generated">
            <a:extLst>
              <a:ext uri="{FF2B5EF4-FFF2-40B4-BE49-F238E27FC236}">
                <a16:creationId xmlns:a16="http://schemas.microsoft.com/office/drawing/2014/main" id="{0A87FAE9-9B72-4CE4-8335-E964F0E8543E}"/>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25000"/>
          <a:stretch/>
        </p:blipFill>
        <p:spPr>
          <a:xfrm>
            <a:off x="20" y="-6927"/>
            <a:ext cx="12191980" cy="6857990"/>
          </a:xfrm>
          <a:prstGeom prst="rect">
            <a:avLst/>
          </a:prstGeom>
        </p:spPr>
      </p:pic>
      <p:sp>
        <p:nvSpPr>
          <p:cNvPr id="2" name="Title 1">
            <a:extLst>
              <a:ext uri="{FF2B5EF4-FFF2-40B4-BE49-F238E27FC236}">
                <a16:creationId xmlns:a16="http://schemas.microsoft.com/office/drawing/2014/main" id="{597F2F5E-75B6-41EF-84BF-3BA3BDFF4FAF}"/>
              </a:ext>
            </a:extLst>
          </p:cNvPr>
          <p:cNvSpPr>
            <a:spLocks noGrp="1"/>
          </p:cNvSpPr>
          <p:nvPr>
            <p:ph type="ctrTitle"/>
          </p:nvPr>
        </p:nvSpPr>
        <p:spPr>
          <a:xfrm>
            <a:off x="1409413" y="2422132"/>
            <a:ext cx="10144260" cy="1014687"/>
          </a:xfrm>
        </p:spPr>
        <p:txBody>
          <a:bodyPr vert="horz" lIns="91440" tIns="45720" rIns="91440" bIns="45720" rtlCol="0" anchor="b">
            <a:noAutofit/>
          </a:bodyPr>
          <a:lstStyle/>
          <a:p>
            <a:pPr algn="ctr"/>
            <a:br>
              <a:rPr lang="en-US" sz="3200" b="1" kern="1200" cap="all" dirty="0">
                <a:solidFill>
                  <a:srgbClr val="E1F2F3"/>
                </a:solidFill>
                <a:latin typeface="+mj-lt"/>
                <a:ea typeface="+mj-ea"/>
                <a:cs typeface="+mj-cs"/>
              </a:rPr>
            </a:br>
            <a:r>
              <a:rPr lang="pt-BR" sz="3200" b="1" kern="1200" cap="all" dirty="0">
                <a:solidFill>
                  <a:srgbClr val="E1F2F3"/>
                </a:solidFill>
                <a:latin typeface="+mj-lt"/>
                <a:ea typeface="+mj-ea"/>
                <a:cs typeface="+mj-cs"/>
              </a:rPr>
              <a:t>Modelos Epidemiológicos vigilância baseada em risco das febres hemorrágicas dos suínos </a:t>
            </a:r>
            <a:endParaRPr lang="en-US" sz="3200" b="1" kern="1200" cap="all" dirty="0">
              <a:solidFill>
                <a:srgbClr val="E1F2F3"/>
              </a:solidFill>
              <a:latin typeface="+mj-lt"/>
              <a:ea typeface="+mj-ea"/>
              <a:cs typeface="+mj-cs"/>
            </a:endParaRPr>
          </a:p>
        </p:txBody>
      </p:sp>
      <p:sp>
        <p:nvSpPr>
          <p:cNvPr id="3" name="Subtitle 2">
            <a:extLst>
              <a:ext uri="{FF2B5EF4-FFF2-40B4-BE49-F238E27FC236}">
                <a16:creationId xmlns:a16="http://schemas.microsoft.com/office/drawing/2014/main" id="{B26CA075-3326-428B-8DC2-0F44E55B9B04}"/>
              </a:ext>
            </a:extLst>
          </p:cNvPr>
          <p:cNvSpPr>
            <a:spLocks noGrp="1"/>
          </p:cNvSpPr>
          <p:nvPr>
            <p:ph type="subTitle" idx="1"/>
          </p:nvPr>
        </p:nvSpPr>
        <p:spPr>
          <a:xfrm>
            <a:off x="1099031" y="3051118"/>
            <a:ext cx="10261602" cy="3678303"/>
          </a:xfrm>
        </p:spPr>
        <p:txBody>
          <a:bodyPr vert="horz" lIns="91440" tIns="45720" rIns="91440" bIns="45720" rtlCol="0" anchor="ctr">
            <a:normAutofit/>
          </a:bodyPr>
          <a:lstStyle/>
          <a:p>
            <a:pPr algn="ctr"/>
            <a:endParaRPr lang="en-US" dirty="0">
              <a:solidFill>
                <a:schemeClr val="tx1">
                  <a:lumMod val="75000"/>
                  <a:lumOff val="25000"/>
                </a:schemeClr>
              </a:solidFill>
            </a:endParaRPr>
          </a:p>
          <a:p>
            <a:pPr algn="ctr"/>
            <a:endParaRPr lang="en-US" dirty="0">
              <a:solidFill>
                <a:schemeClr val="tx1">
                  <a:lumMod val="75000"/>
                  <a:lumOff val="25000"/>
                </a:schemeClr>
              </a:solidFill>
            </a:endParaRPr>
          </a:p>
          <a:p>
            <a:pPr algn="ctr"/>
            <a:r>
              <a:rPr lang="en-US" sz="3200" b="1" dirty="0">
                <a:latin typeface="Calibri" panose="020F0502020204030204" pitchFamily="34" charset="0"/>
                <a:cs typeface="Times New Roman" panose="02020603050405020304" pitchFamily="18" charset="0"/>
              </a:rPr>
              <a:t>daniella N. schettino</a:t>
            </a:r>
          </a:p>
          <a:p>
            <a:pPr algn="ctr"/>
            <a:r>
              <a:rPr lang="en-US" sz="2800" b="1" dirty="0" err="1">
                <a:solidFill>
                  <a:schemeClr val="tx1">
                    <a:lumMod val="75000"/>
                    <a:lumOff val="25000"/>
                  </a:schemeClr>
                </a:solidFill>
                <a:latin typeface="Calibri" panose="020F0502020204030204" pitchFamily="34" charset="0"/>
                <a:cs typeface="Times New Roman" panose="02020603050405020304" pitchFamily="18" charset="0"/>
              </a:rPr>
              <a:t>Méd</a:t>
            </a:r>
            <a:r>
              <a:rPr lang="en-US" sz="2800" b="1" dirty="0">
                <a:solidFill>
                  <a:schemeClr val="tx1">
                    <a:lumMod val="75000"/>
                    <a:lumOff val="25000"/>
                  </a:schemeClr>
                </a:solidFill>
                <a:latin typeface="Calibri" panose="020F0502020204030204" pitchFamily="34" charset="0"/>
                <a:cs typeface="Times New Roman" panose="02020603050405020304" pitchFamily="18" charset="0"/>
              </a:rPr>
              <a:t>. Vet. PhD, MSc</a:t>
            </a:r>
            <a:endParaRPr lang="en-US" sz="2800" b="1" dirty="0">
              <a:solidFill>
                <a:schemeClr val="tx1">
                  <a:lumMod val="75000"/>
                  <a:lumOff val="25000"/>
                </a:schemeClr>
              </a:solidFill>
            </a:endParaRPr>
          </a:p>
          <a:p>
            <a:pPr algn="ctr"/>
            <a:r>
              <a:rPr lang="en-US" sz="2000" dirty="0">
                <a:solidFill>
                  <a:schemeClr val="tx1">
                    <a:lumMod val="75000"/>
                    <a:lumOff val="25000"/>
                  </a:schemeClr>
                </a:solidFill>
              </a:rPr>
              <a:t>JUNHO 2026</a:t>
            </a:r>
          </a:p>
          <a:p>
            <a:pPr algn="ctr"/>
            <a:endParaRPr lang="en-US" sz="2000" dirty="0">
              <a:solidFill>
                <a:schemeClr val="tx1">
                  <a:lumMod val="75000"/>
                  <a:lumOff val="25000"/>
                </a:schemeClr>
              </a:solidFill>
            </a:endParaRPr>
          </a:p>
        </p:txBody>
      </p:sp>
      <p:sp>
        <p:nvSpPr>
          <p:cNvPr id="6" name="Freeform 6">
            <a:extLst>
              <a:ext uri="{FF2B5EF4-FFF2-40B4-BE49-F238E27FC236}">
                <a16:creationId xmlns:a16="http://schemas.microsoft.com/office/drawing/2014/main" id="{4040281A-09CA-8DF5-FDE2-5280BA50594D}"/>
              </a:ext>
            </a:extLst>
          </p:cNvPr>
          <p:cNvSpPr/>
          <p:nvPr/>
        </p:nvSpPr>
        <p:spPr>
          <a:xfrm>
            <a:off x="0" y="6090082"/>
            <a:ext cx="831367" cy="760980"/>
          </a:xfrm>
          <a:custGeom>
            <a:avLst/>
            <a:gdLst/>
            <a:ahLst/>
            <a:cxnLst/>
            <a:rect l="l" t="t" r="r" b="b"/>
            <a:pathLst>
              <a:path w="1857583" h="1857583">
                <a:moveTo>
                  <a:pt x="0" y="0"/>
                </a:moveTo>
                <a:lnTo>
                  <a:pt x="1857583" y="0"/>
                </a:lnTo>
                <a:lnTo>
                  <a:pt x="1857583" y="1857583"/>
                </a:lnTo>
                <a:lnTo>
                  <a:pt x="0" y="1857583"/>
                </a:lnTo>
                <a:lnTo>
                  <a:pt x="0" y="0"/>
                </a:lnTo>
                <a:close/>
              </a:path>
            </a:pathLst>
          </a:custGeom>
          <a:blipFill>
            <a:blip r:embed="rId4"/>
            <a:stretch>
              <a:fillRect/>
            </a:stretch>
          </a:blipFill>
        </p:spPr>
        <p:txBody>
          <a:bodyPr/>
          <a:lstStyle/>
          <a:p>
            <a:endParaRPr lang="en-US"/>
          </a:p>
        </p:txBody>
      </p:sp>
      <p:pic>
        <p:nvPicPr>
          <p:cNvPr id="8" name="Imagem 7">
            <a:extLst>
              <a:ext uri="{FF2B5EF4-FFF2-40B4-BE49-F238E27FC236}">
                <a16:creationId xmlns:a16="http://schemas.microsoft.com/office/drawing/2014/main" id="{DD001C5A-D3EB-691C-A784-0C10B39F30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7856" y="5921406"/>
            <a:ext cx="2634144" cy="936584"/>
          </a:xfrm>
          <a:prstGeom prst="rect">
            <a:avLst/>
          </a:prstGeom>
        </p:spPr>
      </p:pic>
    </p:spTree>
    <p:extLst>
      <p:ext uri="{BB962C8B-B14F-4D97-AF65-F5344CB8AC3E}">
        <p14:creationId xmlns:p14="http://schemas.microsoft.com/office/powerpoint/2010/main" val="23007078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0CEF-8F86-3585-ED28-5CBAFC90D6E3}"/>
            </a:ext>
          </a:extLst>
        </p:cNvPr>
        <p:cNvGrpSpPr/>
        <p:nvPr/>
      </p:nvGrpSpPr>
      <p:grpSpPr>
        <a:xfrm>
          <a:off x="0" y="0"/>
          <a:ext cx="0" cy="0"/>
          <a:chOff x="0" y="0"/>
          <a:chExt cx="0" cy="0"/>
        </a:xfrm>
      </p:grpSpPr>
      <p:pic>
        <p:nvPicPr>
          <p:cNvPr id="6" name="Imagem 5">
            <a:extLst>
              <a:ext uri="{FF2B5EF4-FFF2-40B4-BE49-F238E27FC236}">
                <a16:creationId xmlns:a16="http://schemas.microsoft.com/office/drawing/2014/main" id="{62F85F94-E748-EDC5-1BCD-AA1CEF940C58}"/>
              </a:ext>
            </a:extLst>
          </p:cNvPr>
          <p:cNvPicPr>
            <a:picLocks noChangeAspect="1"/>
          </p:cNvPicPr>
          <p:nvPr/>
        </p:nvPicPr>
        <p:blipFill>
          <a:blip r:embed="rId3"/>
          <a:stretch>
            <a:fillRect/>
          </a:stretch>
        </p:blipFill>
        <p:spPr>
          <a:xfrm>
            <a:off x="0" y="0"/>
            <a:ext cx="12171683" cy="6858000"/>
          </a:xfrm>
          <a:prstGeom prst="rect">
            <a:avLst/>
          </a:prstGeom>
        </p:spPr>
      </p:pic>
    </p:spTree>
    <p:extLst>
      <p:ext uri="{BB962C8B-B14F-4D97-AF65-F5344CB8AC3E}">
        <p14:creationId xmlns:p14="http://schemas.microsoft.com/office/powerpoint/2010/main" val="198318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BB4ECD-DF2C-DBEF-0186-D36997C986E3}"/>
            </a:ext>
          </a:extLst>
        </p:cNvPr>
        <p:cNvGrpSpPr/>
        <p:nvPr/>
      </p:nvGrpSpPr>
      <p:grpSpPr>
        <a:xfrm>
          <a:off x="0" y="0"/>
          <a:ext cx="0" cy="0"/>
          <a:chOff x="0" y="0"/>
          <a:chExt cx="0" cy="0"/>
        </a:xfrm>
      </p:grpSpPr>
      <p:pic>
        <p:nvPicPr>
          <p:cNvPr id="7" name="Imagem 6">
            <a:extLst>
              <a:ext uri="{FF2B5EF4-FFF2-40B4-BE49-F238E27FC236}">
                <a16:creationId xmlns:a16="http://schemas.microsoft.com/office/drawing/2014/main" id="{81F45322-346E-8C1C-F935-D3638D22BAFC}"/>
              </a:ext>
            </a:extLst>
          </p:cNvPr>
          <p:cNvPicPr>
            <a:picLocks noChangeAspect="1"/>
          </p:cNvPicPr>
          <p:nvPr/>
        </p:nvPicPr>
        <p:blipFill>
          <a:blip r:embed="rId3"/>
          <a:stretch>
            <a:fillRect/>
          </a:stretch>
        </p:blipFill>
        <p:spPr>
          <a:xfrm>
            <a:off x="643467" y="1561507"/>
            <a:ext cx="10905066" cy="3734984"/>
          </a:xfrm>
          <a:prstGeom prst="rect">
            <a:avLst/>
          </a:prstGeom>
        </p:spPr>
      </p:pic>
      <p:sp>
        <p:nvSpPr>
          <p:cNvPr id="3" name="Google Shape;233;p36">
            <a:extLst>
              <a:ext uri="{FF2B5EF4-FFF2-40B4-BE49-F238E27FC236}">
                <a16:creationId xmlns:a16="http://schemas.microsoft.com/office/drawing/2014/main" id="{0211AF71-2096-004B-59B1-319FF4E019A3}"/>
              </a:ext>
            </a:extLst>
          </p:cNvPr>
          <p:cNvSpPr txBox="1"/>
          <p:nvPr/>
        </p:nvSpPr>
        <p:spPr>
          <a:xfrm>
            <a:off x="232125" y="1836897"/>
            <a:ext cx="11575349" cy="3184205"/>
          </a:xfrm>
          <a:prstGeom prst="rect">
            <a:avLst/>
          </a:prstGeom>
          <a:noFill/>
          <a:ln>
            <a:noFill/>
          </a:ln>
        </p:spPr>
        <p:txBody>
          <a:bodyPr spcFirstLastPara="1" wrap="square" lIns="121900" tIns="121900" rIns="121900" bIns="121900" anchor="t" anchorCtr="0">
            <a:noAutofit/>
          </a:bodyPr>
          <a:lstStyle/>
          <a:p>
            <a:pPr marR="0" lvl="0" algn="just" defTabSz="914400" rtl="0" eaLnBrk="1" fontAlgn="auto" latinLnBrk="0" hangingPunct="1">
              <a:spcBef>
                <a:spcPts val="0"/>
              </a:spcBef>
              <a:spcAft>
                <a:spcPts val="600"/>
              </a:spcAft>
              <a:buClrTx/>
              <a:buSzTx/>
              <a:tabLst/>
              <a:defRPr/>
            </a:pPr>
            <a:endParaRPr lang="en-US" sz="2000">
              <a:solidFill>
                <a:srgbClr val="000000"/>
              </a:solidFill>
              <a:latin typeface="Arial"/>
              <a:ea typeface="Roboto Condensed Light"/>
              <a:cs typeface="Roboto Condensed Light"/>
              <a:sym typeface="Roboto Condensed Light"/>
            </a:endParaRPr>
          </a:p>
          <a:p>
            <a:pPr marR="0" lvl="0" algn="just" defTabSz="914400" rtl="0" eaLnBrk="1" fontAlgn="auto" latinLnBrk="0" hangingPunct="1">
              <a:spcBef>
                <a:spcPts val="0"/>
              </a:spcBef>
              <a:spcAft>
                <a:spcPts val="600"/>
              </a:spcAft>
              <a:buClrTx/>
              <a:buSzTx/>
              <a:tabLst/>
              <a:defRPr/>
            </a:pPr>
            <a:endParaRPr lang="en-US">
              <a:solidFill>
                <a:srgbClr val="000000"/>
              </a:solidFill>
              <a:latin typeface="Arial"/>
              <a:ea typeface="Roboto Condensed Light"/>
              <a:cs typeface="Roboto Condensed Light"/>
              <a:sym typeface="Roboto Condensed Light"/>
            </a:endParaRPr>
          </a:p>
          <a:p>
            <a:pPr marL="342900" marR="0" lvl="0" indent="-342900" algn="just" defTabSz="914400" rtl="0" eaLnBrk="1" fontAlgn="auto" latinLnBrk="0" hangingPunct="1">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000000"/>
              </a:solidFill>
              <a:effectLst/>
              <a:uLnTx/>
              <a:uFillTx/>
              <a:latin typeface="Arial"/>
              <a:ea typeface="Roboto Condensed Light"/>
              <a:cs typeface="Roboto Condensed Light"/>
              <a:sym typeface="Roboto Condensed Light"/>
            </a:endParaRPr>
          </a:p>
          <a:p>
            <a:pPr marR="0" lvl="0" algn="just" defTabSz="914400" rtl="0" eaLnBrk="1" fontAlgn="auto" latinLnBrk="0" hangingPunct="1">
              <a:spcBef>
                <a:spcPts val="0"/>
              </a:spcBef>
              <a:spcAft>
                <a:spcPts val="600"/>
              </a:spcAft>
              <a:buClrTx/>
              <a:buSzTx/>
              <a:tabLst/>
              <a:defRPr/>
            </a:pPr>
            <a:r>
              <a:rPr kumimoji="0" lang="en-US" sz="2400" b="0" i="0" u="none" strike="noStrike" kern="1200" cap="none" spc="0" normalizeH="0" baseline="0" noProof="0" dirty="0">
                <a:ln>
                  <a:noFill/>
                </a:ln>
                <a:solidFill>
                  <a:srgbClr val="C00000"/>
                </a:solidFill>
                <a:effectLst/>
                <a:uLnTx/>
                <a:uFillTx/>
                <a:latin typeface="Arial"/>
                <a:ea typeface="Roboto Condensed Light"/>
                <a:cs typeface="Roboto Condensed Light"/>
                <a:sym typeface="Roboto Condensed Light"/>
              </a:rPr>
              <a:t> </a:t>
            </a:r>
            <a:endParaRPr lang="en-US" sz="2400" b="1">
              <a:solidFill>
                <a:srgbClr val="C00000"/>
              </a:solidFill>
              <a:latin typeface="Arial"/>
              <a:ea typeface="Times New Roman" panose="02020603050405020304" pitchFamily="18" charset="0"/>
              <a:sym typeface="Roboto Condensed Light"/>
            </a:endParaRPr>
          </a:p>
          <a:p>
            <a:pPr marL="342900" marR="0" lvl="0" indent="-342900" algn="just" defTabSz="914400" rtl="0" eaLnBrk="1" fontAlgn="auto" latinLnBrk="0" hangingPunct="1">
              <a:spcBef>
                <a:spcPts val="0"/>
              </a:spcBef>
              <a:spcAft>
                <a:spcPts val="600"/>
              </a:spcAft>
              <a:buClrTx/>
              <a:buSzTx/>
              <a:buFont typeface="Arial" panose="020B0604020202020204" pitchFamily="34" charset="0"/>
              <a:buChar char="•"/>
              <a:tabLst/>
              <a:defRPr/>
            </a:pPr>
            <a:endParaRPr lang="en-US" sz="2400" b="1">
              <a:solidFill>
                <a:srgbClr val="C00000"/>
              </a:solidFill>
              <a:effectLst/>
              <a:latin typeface="Arial"/>
              <a:ea typeface="Times New Roman" panose="02020603050405020304" pitchFamily="18" charset="0"/>
              <a:sym typeface="Roboto Condensed Light"/>
            </a:endParaRPr>
          </a:p>
          <a:p>
            <a:pPr marL="342900" marR="0" lvl="0" indent="-342900" algn="just" defTabSz="914400" rtl="0" eaLnBrk="1" fontAlgn="auto" latinLnBrk="0" hangingPunct="1">
              <a:spcBef>
                <a:spcPts val="0"/>
              </a:spcBef>
              <a:spcAft>
                <a:spcPts val="600"/>
              </a:spcAft>
              <a:buClrTx/>
              <a:buSzTx/>
              <a:buFont typeface="Arial" panose="020B0604020202020204" pitchFamily="34" charset="0"/>
              <a:buChar char="•"/>
              <a:tabLst/>
              <a:defRPr/>
            </a:pPr>
            <a:endParaRPr kumimoji="0" lang="en-US" sz="2400" b="1" i="0" u="none" strike="noStrike" kern="1200" cap="none" spc="0" normalizeH="0" baseline="0" noProof="0">
              <a:ln>
                <a:noFill/>
              </a:ln>
              <a:solidFill>
                <a:srgbClr val="C00000"/>
              </a:solidFill>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000000"/>
              </a:solidFill>
              <a:effectLst/>
              <a:uLnTx/>
              <a:uFillTx/>
              <a:latin typeface="Arial"/>
              <a:ea typeface="Roboto Condensed Light"/>
              <a:cs typeface="Roboto Condensed Light"/>
              <a:sym typeface="Roboto Condensed Light"/>
            </a:endParaRPr>
          </a:p>
        </p:txBody>
      </p:sp>
    </p:spTree>
    <p:extLst>
      <p:ext uri="{BB962C8B-B14F-4D97-AF65-F5344CB8AC3E}">
        <p14:creationId xmlns:p14="http://schemas.microsoft.com/office/powerpoint/2010/main" val="2367494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33;p36">
            <a:extLst>
              <a:ext uri="{FF2B5EF4-FFF2-40B4-BE49-F238E27FC236}">
                <a16:creationId xmlns:a16="http://schemas.microsoft.com/office/drawing/2014/main" id="{CB617883-B27A-2090-3D0C-6FDC9DE70B4A}"/>
              </a:ext>
            </a:extLst>
          </p:cNvPr>
          <p:cNvSpPr txBox="1"/>
          <p:nvPr/>
        </p:nvSpPr>
        <p:spPr>
          <a:xfrm>
            <a:off x="232125" y="1836897"/>
            <a:ext cx="11575349" cy="3184205"/>
          </a:xfrm>
          <a:prstGeom prst="rect">
            <a:avLst/>
          </a:prstGeom>
          <a:noFill/>
          <a:ln>
            <a:noFill/>
          </a:ln>
        </p:spPr>
        <p:txBody>
          <a:bodyPr spcFirstLastPara="1" wrap="square" lIns="121900" tIns="121900" rIns="121900" bIns="121900" anchor="t" anchorCtr="0">
            <a:noAutofit/>
          </a:bodyPr>
          <a:lstStyle/>
          <a:p>
            <a:pPr marR="0" lvl="0" algn="just" defTabSz="914400" rtl="0" eaLnBrk="1" fontAlgn="auto" latinLnBrk="0" hangingPunct="1">
              <a:lnSpc>
                <a:spcPct val="100000"/>
              </a:lnSpc>
              <a:spcBef>
                <a:spcPts val="0"/>
              </a:spcBef>
              <a:spcAft>
                <a:spcPts val="0"/>
              </a:spcAft>
              <a:buClrTx/>
              <a:buSzTx/>
              <a:tabLst/>
              <a:defRPr/>
            </a:pPr>
            <a:endParaRPr lang="en-US" sz="2000" dirty="0">
              <a:solidFill>
                <a:srgbClr val="000000"/>
              </a:solidFill>
              <a:latin typeface="Arial"/>
              <a:ea typeface="Roboto Condensed Light"/>
              <a:cs typeface="Roboto Condensed Light"/>
              <a:sym typeface="Roboto Condensed Light"/>
            </a:endParaRPr>
          </a:p>
          <a:p>
            <a:pPr marR="0" lvl="0" algn="just" defTabSz="914400" rtl="0" eaLnBrk="1" fontAlgn="auto" latinLnBrk="0" hangingPunct="1">
              <a:lnSpc>
                <a:spcPct val="100000"/>
              </a:lnSpc>
              <a:spcBef>
                <a:spcPts val="0"/>
              </a:spcBef>
              <a:spcAft>
                <a:spcPts val="0"/>
              </a:spcAft>
              <a:buClrTx/>
              <a:buSzTx/>
              <a:tabLst/>
              <a:defRPr/>
            </a:pPr>
            <a:endParaRPr lang="en-US" dirty="0">
              <a:solidFill>
                <a:srgbClr val="000000"/>
              </a:solidFill>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R="0" lvl="0" algn="just"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dirty="0">
                <a:ln>
                  <a:noFill/>
                </a:ln>
                <a:solidFill>
                  <a:srgbClr val="C00000"/>
                </a:solidFill>
                <a:effectLst/>
                <a:uLnTx/>
                <a:uFillTx/>
                <a:latin typeface="Arial"/>
                <a:ea typeface="Roboto Condensed Light"/>
                <a:cs typeface="Roboto Condensed Light"/>
                <a:sym typeface="Roboto Condensed Light"/>
              </a:rPr>
              <a:t> </a:t>
            </a:r>
            <a:endParaRPr lang="en-US" sz="2400" b="1" dirty="0">
              <a:solidFill>
                <a:srgbClr val="C00000"/>
              </a:solidFill>
              <a:latin typeface="Arial"/>
              <a:ea typeface="Times New Roman" panose="02020603050405020304" pitchFamily="18" charset="0"/>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1" dirty="0">
              <a:solidFill>
                <a:srgbClr val="C00000"/>
              </a:solidFill>
              <a:effectLst/>
              <a:latin typeface="Arial"/>
              <a:ea typeface="Times New Roman" panose="02020603050405020304" pitchFamily="18" charset="0"/>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C00000"/>
              </a:solidFill>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p:txBody>
      </p:sp>
      <p:sp>
        <p:nvSpPr>
          <p:cNvPr id="2" name="TextBox 1">
            <a:extLst>
              <a:ext uri="{FF2B5EF4-FFF2-40B4-BE49-F238E27FC236}">
                <a16:creationId xmlns:a16="http://schemas.microsoft.com/office/drawing/2014/main" id="{92AF8BB6-E2D9-0EC5-0100-D94CEF0D24D2}"/>
              </a:ext>
            </a:extLst>
          </p:cNvPr>
          <p:cNvSpPr txBox="1"/>
          <p:nvPr/>
        </p:nvSpPr>
        <p:spPr>
          <a:xfrm>
            <a:off x="1161541" y="112627"/>
            <a:ext cx="9963741" cy="584775"/>
          </a:xfrm>
          <a:prstGeom prst="rect">
            <a:avLst/>
          </a:prstGeom>
          <a:noFill/>
        </p:spPr>
        <p:txBody>
          <a:bodyPr wrap="square" rtlCol="0">
            <a:spAutoFit/>
          </a:bodyPr>
          <a:lstStyle/>
          <a:p>
            <a:pPr algn="ctr"/>
            <a:r>
              <a:rPr lang="pt-BR" sz="3200" b="1" dirty="0">
                <a:solidFill>
                  <a:srgbClr val="7A0019"/>
                </a:solidFill>
                <a:latin typeface="Arial" panose="020B0604020202020204" pitchFamily="34" charset="0"/>
                <a:cs typeface="Arial" panose="020B0604020202020204" pitchFamily="34" charset="0"/>
              </a:rPr>
              <a:t>E</a:t>
            </a:r>
            <a:r>
              <a:rPr lang="en-US" sz="3200" b="1" dirty="0" err="1">
                <a:solidFill>
                  <a:srgbClr val="7A0019"/>
                </a:solidFill>
                <a:latin typeface="Arial" panose="020B0604020202020204" pitchFamily="34" charset="0"/>
                <a:cs typeface="Arial" panose="020B0604020202020204" pitchFamily="34" charset="0"/>
              </a:rPr>
              <a:t>stimação</a:t>
            </a:r>
            <a:r>
              <a:rPr lang="en-US" sz="3200" b="1" dirty="0">
                <a:solidFill>
                  <a:srgbClr val="7A0019"/>
                </a:solidFill>
                <a:latin typeface="Arial" panose="020B0604020202020204" pitchFamily="34" charset="0"/>
                <a:cs typeface="Arial" panose="020B0604020202020204" pitchFamily="34" charset="0"/>
              </a:rPr>
              <a:t> de </a:t>
            </a:r>
            <a:r>
              <a:rPr lang="en-US" sz="3200" b="1" dirty="0" err="1">
                <a:solidFill>
                  <a:srgbClr val="7A0019"/>
                </a:solidFill>
                <a:latin typeface="Arial" panose="020B0604020202020204" pitchFamily="34" charset="0"/>
                <a:cs typeface="Arial" panose="020B0604020202020204" pitchFamily="34" charset="0"/>
              </a:rPr>
              <a:t>risco</a:t>
            </a:r>
            <a:r>
              <a:rPr lang="en-US" sz="3200" b="1" dirty="0">
                <a:solidFill>
                  <a:srgbClr val="7A0019"/>
                </a:solidFill>
                <a:latin typeface="Arial" panose="020B0604020202020204" pitchFamily="34" charset="0"/>
                <a:cs typeface="Arial" panose="020B0604020202020204" pitchFamily="34" charset="0"/>
              </a:rPr>
              <a:t> </a:t>
            </a:r>
            <a:r>
              <a:rPr lang="en-US" sz="3200" b="1" dirty="0" err="1">
                <a:solidFill>
                  <a:srgbClr val="7A0019"/>
                </a:solidFill>
                <a:latin typeface="Arial" panose="020B0604020202020204" pitchFamily="34" charset="0"/>
                <a:cs typeface="Arial" panose="020B0604020202020204" pitchFamily="34" charset="0"/>
              </a:rPr>
              <a:t>nos</a:t>
            </a:r>
            <a:r>
              <a:rPr lang="en-US" sz="3200" b="1" dirty="0">
                <a:solidFill>
                  <a:srgbClr val="7A0019"/>
                </a:solidFill>
                <a:latin typeface="Arial" panose="020B0604020202020204" pitchFamily="34" charset="0"/>
                <a:cs typeface="Arial" panose="020B0604020202020204" pitchFamily="34" charset="0"/>
              </a:rPr>
              <a:t> </a:t>
            </a:r>
            <a:r>
              <a:rPr lang="en-US" sz="3200" b="1" dirty="0" err="1">
                <a:solidFill>
                  <a:srgbClr val="7A0019"/>
                </a:solidFill>
                <a:latin typeface="Arial" panose="020B0604020202020204" pitchFamily="34" charset="0"/>
                <a:cs typeface="Arial" panose="020B0604020202020204" pitchFamily="34" charset="0"/>
              </a:rPr>
              <a:t>distritos</a:t>
            </a:r>
            <a:r>
              <a:rPr lang="en-US" sz="3200" b="1" dirty="0">
                <a:solidFill>
                  <a:srgbClr val="7A0019"/>
                </a:solidFill>
                <a:latin typeface="Arial" panose="020B0604020202020204" pitchFamily="34" charset="0"/>
                <a:cs typeface="Arial" panose="020B0604020202020204" pitchFamily="34" charset="0"/>
              </a:rPr>
              <a:t> do </a:t>
            </a:r>
            <a:r>
              <a:rPr lang="en-US" sz="3200" b="1" dirty="0" err="1">
                <a:solidFill>
                  <a:srgbClr val="7A0019"/>
                </a:solidFill>
                <a:latin typeface="Arial" panose="020B0604020202020204" pitchFamily="34" charset="0"/>
                <a:cs typeface="Arial" panose="020B0604020202020204" pitchFamily="34" charset="0"/>
              </a:rPr>
              <a:t>Cazaquistão</a:t>
            </a:r>
            <a:endParaRPr lang="en-US" sz="3200" b="1" dirty="0">
              <a:solidFill>
                <a:srgbClr val="C00000"/>
              </a:solidFill>
            </a:endParaRPr>
          </a:p>
        </p:txBody>
      </p:sp>
      <p:graphicFrame>
        <p:nvGraphicFramePr>
          <p:cNvPr id="4" name="Table 3">
            <a:extLst>
              <a:ext uri="{FF2B5EF4-FFF2-40B4-BE49-F238E27FC236}">
                <a16:creationId xmlns:a16="http://schemas.microsoft.com/office/drawing/2014/main" id="{232AF561-3E6A-011F-135D-2273AFDB973A}"/>
              </a:ext>
            </a:extLst>
          </p:cNvPr>
          <p:cNvGraphicFramePr>
            <a:graphicFrameLocks noGrp="1"/>
          </p:cNvGraphicFramePr>
          <p:nvPr>
            <p:extLst>
              <p:ext uri="{D42A27DB-BD31-4B8C-83A1-F6EECF244321}">
                <p14:modId xmlns:p14="http://schemas.microsoft.com/office/powerpoint/2010/main" val="406939344"/>
              </p:ext>
            </p:extLst>
          </p:nvPr>
        </p:nvGraphicFramePr>
        <p:xfrm>
          <a:off x="560029" y="1485949"/>
          <a:ext cx="11166764" cy="2395658"/>
        </p:xfrm>
        <a:graphic>
          <a:graphicData uri="http://schemas.openxmlformats.org/drawingml/2006/table">
            <a:tbl>
              <a:tblPr firstRow="1" firstCol="1" bandRow="1">
                <a:tableStyleId>{5C22544A-7EE6-4342-B048-85BDC9FD1C3A}</a:tableStyleId>
              </a:tblPr>
              <a:tblGrid>
                <a:gridCol w="1239982">
                  <a:extLst>
                    <a:ext uri="{9D8B030D-6E8A-4147-A177-3AD203B41FA5}">
                      <a16:colId xmlns:a16="http://schemas.microsoft.com/office/drawing/2014/main" val="20834558"/>
                    </a:ext>
                  </a:extLst>
                </a:gridCol>
                <a:gridCol w="771035">
                  <a:extLst>
                    <a:ext uri="{9D8B030D-6E8A-4147-A177-3AD203B41FA5}">
                      <a16:colId xmlns:a16="http://schemas.microsoft.com/office/drawing/2014/main" val="3246946513"/>
                    </a:ext>
                  </a:extLst>
                </a:gridCol>
                <a:gridCol w="1092768">
                  <a:extLst>
                    <a:ext uri="{9D8B030D-6E8A-4147-A177-3AD203B41FA5}">
                      <a16:colId xmlns:a16="http://schemas.microsoft.com/office/drawing/2014/main" val="3422384962"/>
                    </a:ext>
                  </a:extLst>
                </a:gridCol>
                <a:gridCol w="1260191">
                  <a:extLst>
                    <a:ext uri="{9D8B030D-6E8A-4147-A177-3AD203B41FA5}">
                      <a16:colId xmlns:a16="http://schemas.microsoft.com/office/drawing/2014/main" val="3596031405"/>
                    </a:ext>
                  </a:extLst>
                </a:gridCol>
                <a:gridCol w="1760817">
                  <a:extLst>
                    <a:ext uri="{9D8B030D-6E8A-4147-A177-3AD203B41FA5}">
                      <a16:colId xmlns:a16="http://schemas.microsoft.com/office/drawing/2014/main" val="2966175072"/>
                    </a:ext>
                  </a:extLst>
                </a:gridCol>
                <a:gridCol w="1077283">
                  <a:extLst>
                    <a:ext uri="{9D8B030D-6E8A-4147-A177-3AD203B41FA5}">
                      <a16:colId xmlns:a16="http://schemas.microsoft.com/office/drawing/2014/main" val="1312969481"/>
                    </a:ext>
                  </a:extLst>
                </a:gridCol>
                <a:gridCol w="1028618">
                  <a:extLst>
                    <a:ext uri="{9D8B030D-6E8A-4147-A177-3AD203B41FA5}">
                      <a16:colId xmlns:a16="http://schemas.microsoft.com/office/drawing/2014/main" val="3905890520"/>
                    </a:ext>
                  </a:extLst>
                </a:gridCol>
                <a:gridCol w="1840452">
                  <a:extLst>
                    <a:ext uri="{9D8B030D-6E8A-4147-A177-3AD203B41FA5}">
                      <a16:colId xmlns:a16="http://schemas.microsoft.com/office/drawing/2014/main" val="3982334893"/>
                    </a:ext>
                  </a:extLst>
                </a:gridCol>
                <a:gridCol w="1095618">
                  <a:extLst>
                    <a:ext uri="{9D8B030D-6E8A-4147-A177-3AD203B41FA5}">
                      <a16:colId xmlns:a16="http://schemas.microsoft.com/office/drawing/2014/main" val="612149170"/>
                    </a:ext>
                  </a:extLst>
                </a:gridCol>
              </a:tblGrid>
              <a:tr h="0">
                <a:tc>
                  <a:txBody>
                    <a:bodyPr/>
                    <a:lstStyle/>
                    <a:p>
                      <a:pPr marL="71755" marR="71755" algn="ctr">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Distrito</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solidFill>
                      <a:srgbClr val="D8A830"/>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D</a:t>
                      </a:r>
                      <a:r>
                        <a:rPr lang="en-US" sz="1400" dirty="0" err="1">
                          <a:effectLst/>
                          <a:latin typeface="Arial" panose="020B0604020202020204" pitchFamily="34" charset="0"/>
                          <a:ea typeface="Calibri" panose="020F0502020204030204" pitchFamily="34" charset="0"/>
                          <a:cs typeface="Arial" panose="020B0604020202020204" pitchFamily="34" charset="0"/>
                        </a:rPr>
                        <a:t>ensidade</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suínos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D</a:t>
                      </a:r>
                      <a:r>
                        <a:rPr lang="en-US" sz="1400" dirty="0" err="1">
                          <a:effectLst/>
                          <a:latin typeface="Arial" panose="020B0604020202020204" pitchFamily="34" charset="0"/>
                          <a:ea typeface="Calibri" panose="020F0502020204030204" pitchFamily="34" charset="0"/>
                          <a:cs typeface="Arial" panose="020B0604020202020204" pitchFamily="34" charset="0"/>
                        </a:rPr>
                        <a:t>ensidade</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Asselvajados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R</a:t>
                      </a:r>
                      <a:r>
                        <a:rPr lang="en-US" sz="1400" dirty="0" err="1">
                          <a:effectLst/>
                          <a:latin typeface="Arial" panose="020B0604020202020204" pitchFamily="34" charset="0"/>
                          <a:ea typeface="Calibri" panose="020F0502020204030204" pitchFamily="34" charset="0"/>
                          <a:cs typeface="Arial" panose="020B0604020202020204" pitchFamily="34" charset="0"/>
                        </a:rPr>
                        <a:t>egião</a:t>
                      </a:r>
                      <a:r>
                        <a:rPr lang="en-US" sz="1400" dirty="0">
                          <a:effectLst/>
                          <a:latin typeface="Arial" panose="020B0604020202020204" pitchFamily="34" charset="0"/>
                          <a:ea typeface="Calibri" panose="020F0502020204030204" pitchFamily="34" charset="0"/>
                          <a:cs typeface="Arial" panose="020B0604020202020204" pitchFamily="34" charset="0"/>
                        </a:rPr>
                        <a:t> de </a:t>
                      </a:r>
                      <a:r>
                        <a:rPr lang="en-US" sz="1400" dirty="0" err="1">
                          <a:effectLst/>
                          <a:latin typeface="Arial" panose="020B0604020202020204" pitchFamily="34" charset="0"/>
                          <a:ea typeface="Calibri" panose="020F0502020204030204" pitchFamily="34" charset="0"/>
                          <a:cs typeface="Arial" panose="020B0604020202020204" pitchFamily="34" charset="0"/>
                        </a:rPr>
                        <a:t>propriedade</a:t>
                      </a:r>
                      <a:r>
                        <a:rPr lang="en-US" sz="1400" dirty="0">
                          <a:effectLst/>
                          <a:latin typeface="Arial" panose="020B0604020202020204" pitchFamily="34" charset="0"/>
                          <a:ea typeface="Calibri" panose="020F0502020204030204" pitchFamily="34" charset="0"/>
                          <a:cs typeface="Arial" panose="020B0604020202020204" pitchFamily="34" charset="0"/>
                        </a:rPr>
                        <a:t> para </a:t>
                      </a:r>
                      <a:r>
                        <a:rPr lang="en-US" sz="1400" dirty="0" err="1">
                          <a:effectLst/>
                          <a:latin typeface="Arial" panose="020B0604020202020204" pitchFamily="34" charset="0"/>
                          <a:ea typeface="Calibri" panose="020F0502020204030204" pitchFamily="34" charset="0"/>
                          <a:cs typeface="Arial" panose="020B0604020202020204" pitchFamily="34" charset="0"/>
                        </a:rPr>
                        <a:t>subsistência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F</a:t>
                      </a:r>
                      <a:r>
                        <a:rPr lang="en-US" sz="1400" dirty="0" err="1">
                          <a:effectLst/>
                          <a:latin typeface="Arial" panose="020B0604020202020204" pitchFamily="34" charset="0"/>
                          <a:ea typeface="Calibri" panose="020F0502020204030204" pitchFamily="34" charset="0"/>
                          <a:cs typeface="Arial" panose="020B0604020202020204" pitchFamily="34" charset="0"/>
                        </a:rPr>
                        <a:t>az</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fronteira</a:t>
                      </a:r>
                      <a:r>
                        <a:rPr lang="en-US" sz="1400" dirty="0">
                          <a:effectLst/>
                          <a:latin typeface="Arial" panose="020B0604020202020204" pitchFamily="34" charset="0"/>
                          <a:ea typeface="Calibri" panose="020F0502020204030204" pitchFamily="34" charset="0"/>
                          <a:cs typeface="Arial" panose="020B0604020202020204" pitchFamily="34" charset="0"/>
                        </a:rPr>
                        <a:t> com </a:t>
                      </a:r>
                      <a:r>
                        <a:rPr lang="en-US" sz="1400" dirty="0" err="1">
                          <a:effectLst/>
                          <a:latin typeface="Arial" panose="020B0604020202020204" pitchFamily="34" charset="0"/>
                          <a:ea typeface="Calibri" panose="020F0502020204030204" pitchFamily="34" charset="0"/>
                          <a:cs typeface="Arial" panose="020B0604020202020204" pitchFamily="34" charset="0"/>
                        </a:rPr>
                        <a:t>área</a:t>
                      </a: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dirty="0" err="1">
                          <a:effectLst/>
                          <a:latin typeface="Arial" panose="020B0604020202020204" pitchFamily="34" charset="0"/>
                          <a:ea typeface="Calibri" panose="020F0502020204030204" pitchFamily="34" charset="0"/>
                          <a:cs typeface="Arial" panose="020B0604020202020204" pitchFamily="34" charset="0"/>
                        </a:rPr>
                        <a:t>não</a:t>
                      </a:r>
                      <a:r>
                        <a:rPr lang="en-US" sz="1400" dirty="0">
                          <a:effectLst/>
                          <a:latin typeface="Arial" panose="020B0604020202020204" pitchFamily="34" charset="0"/>
                          <a:ea typeface="Calibri" panose="020F0502020204030204" pitchFamily="34" charset="0"/>
                          <a:cs typeface="Arial" panose="020B0604020202020204" pitchFamily="34" charset="0"/>
                        </a:rPr>
                        <a:t> livre</a:t>
                      </a: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E</a:t>
                      </a:r>
                      <a:r>
                        <a:rPr lang="en-US" sz="1400" dirty="0" err="1">
                          <a:effectLst/>
                          <a:latin typeface="Arial" panose="020B0604020202020204" pitchFamily="34" charset="0"/>
                          <a:ea typeface="Calibri" panose="020F0502020204030204" pitchFamily="34" charset="0"/>
                          <a:cs typeface="Arial" panose="020B0604020202020204" pitchFamily="34" charset="0"/>
                        </a:rPr>
                        <a:t>xtensão</a:t>
                      </a:r>
                      <a:r>
                        <a:rPr lang="en-US" sz="1400" dirty="0">
                          <a:effectLst/>
                          <a:latin typeface="Arial" panose="020B0604020202020204" pitchFamily="34" charset="0"/>
                          <a:ea typeface="Calibri" panose="020F0502020204030204" pitchFamily="34" charset="0"/>
                          <a:cs typeface="Arial" panose="020B0604020202020204" pitchFamily="34" charset="0"/>
                        </a:rPr>
                        <a:t> da </a:t>
                      </a:r>
                      <a:r>
                        <a:rPr lang="en-US" sz="1400" dirty="0" err="1">
                          <a:effectLst/>
                          <a:latin typeface="Arial" panose="020B0604020202020204" pitchFamily="34" charset="0"/>
                          <a:ea typeface="Calibri" panose="020F0502020204030204" pitchFamily="34" charset="0"/>
                          <a:cs typeface="Arial" panose="020B0604020202020204" pitchFamily="34" charset="0"/>
                        </a:rPr>
                        <a:t>fronteira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D</a:t>
                      </a:r>
                      <a:r>
                        <a:rPr lang="en-US" sz="1400" dirty="0" err="1">
                          <a:effectLst/>
                          <a:latin typeface="Arial" panose="020B0604020202020204" pitchFamily="34" charset="0"/>
                          <a:ea typeface="Calibri" panose="020F0502020204030204" pitchFamily="34" charset="0"/>
                          <a:cs typeface="Arial" panose="020B0604020202020204" pitchFamily="34" charset="0"/>
                        </a:rPr>
                        <a:t>ensidade</a:t>
                      </a:r>
                      <a:r>
                        <a:rPr lang="en-US" sz="1400" dirty="0">
                          <a:effectLst/>
                          <a:latin typeface="Arial" panose="020B0604020202020204" pitchFamily="34" charset="0"/>
                          <a:ea typeface="Calibri" panose="020F0502020204030204" pitchFamily="34" charset="0"/>
                          <a:cs typeface="Arial" panose="020B0604020202020204" pitchFamily="34" charset="0"/>
                        </a:rPr>
                        <a:t> de </a:t>
                      </a:r>
                      <a:r>
                        <a:rPr lang="en-US" sz="1400" dirty="0" err="1">
                          <a:effectLst/>
                          <a:latin typeface="Arial" panose="020B0604020202020204" pitchFamily="34" charset="0"/>
                          <a:ea typeface="Calibri" panose="020F0502020204030204" pitchFamily="34" charset="0"/>
                          <a:cs typeface="Arial" panose="020B0604020202020204" pitchFamily="34" charset="0"/>
                        </a:rPr>
                        <a:t>Rodovias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en-US" sz="1400" dirty="0" err="1">
                          <a:effectLst/>
                          <a:latin typeface="Arial" panose="020B0604020202020204" pitchFamily="34" charset="0"/>
                          <a:cs typeface="Arial" panose="020B0604020202020204" pitchFamily="34" charset="0"/>
                        </a:rPr>
                        <a:t>Densidade</a:t>
                      </a:r>
                      <a:r>
                        <a:rPr lang="en-US" sz="1400" dirty="0">
                          <a:effectLst/>
                          <a:latin typeface="Arial" panose="020B0604020202020204" pitchFamily="34" charset="0"/>
                          <a:cs typeface="Arial" panose="020B0604020202020204" pitchFamily="34" charset="0"/>
                        </a:rPr>
                        <a:t> humana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en-US" sz="1400" dirty="0" err="1">
                          <a:effectLst/>
                          <a:latin typeface="Arial" panose="020B0604020202020204" pitchFamily="34" charset="0"/>
                          <a:cs typeface="Arial" panose="020B0604020202020204" pitchFamily="34" charset="0"/>
                        </a:rPr>
                        <a:t>Predição</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extLst>
                  <a:ext uri="{0D108BD9-81ED-4DB2-BD59-A6C34878D82A}">
                    <a16:rowId xmlns:a16="http://schemas.microsoft.com/office/drawing/2014/main" val="1815352611"/>
                  </a:ext>
                </a:extLst>
              </a:tr>
              <a:tr h="298263">
                <a:tc>
                  <a:txBody>
                    <a:bodyPr/>
                    <a:lstStyle/>
                    <a:p>
                      <a:pPr algn="l" fontAlgn="b"/>
                      <a:r>
                        <a:rPr lang="en-US" sz="1100" b="1" i="0" u="none" strike="noStrike">
                          <a:solidFill>
                            <a:srgbClr val="000000"/>
                          </a:solidFill>
                          <a:effectLst/>
                          <a:latin typeface="Arial" panose="020B0604020202020204" pitchFamily="34" charset="0"/>
                          <a:cs typeface="Arial" panose="020B0604020202020204" pitchFamily="34" charset="0"/>
                        </a:rPr>
                        <a:t>Karabalykskiy</a:t>
                      </a:r>
                    </a:p>
                  </a:txBody>
                  <a:tcPr marL="6350" marR="6350" marT="6350" marB="0" anchor="b">
                    <a:solidFill>
                      <a:srgbClr val="D8A830"/>
                    </a:solidFill>
                  </a:tcPr>
                </a:tc>
                <a:tc>
                  <a:txBody>
                    <a:bodyPr/>
                    <a:lstStyle/>
                    <a:p>
                      <a:pPr marL="0" marR="0" algn="ct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Baixa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Alta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r>
                        <a:rPr lang="pt-BR" dirty="0"/>
                        <a:t>Alta</a:t>
                      </a:r>
                      <a:endParaRPr lang="en-US" dirty="0"/>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S</a:t>
                      </a:r>
                      <a:r>
                        <a:rPr lang="en-US" sz="1400" dirty="0" err="1">
                          <a:effectLst/>
                          <a:latin typeface="Arial" panose="020B0604020202020204" pitchFamily="34" charset="0"/>
                          <a:ea typeface="Calibri" panose="020F0502020204030204" pitchFamily="34" charset="0"/>
                          <a:cs typeface="Arial" panose="020B0604020202020204" pitchFamily="34" charset="0"/>
                        </a:rPr>
                        <a:t>im</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L</a:t>
                      </a:r>
                      <a:r>
                        <a:rPr lang="en-US" sz="1400" dirty="0" err="1">
                          <a:effectLst/>
                          <a:latin typeface="Arial" panose="020B0604020202020204" pitchFamily="34" charset="0"/>
                          <a:ea typeface="Calibri" panose="020F0502020204030204" pitchFamily="34" charset="0"/>
                          <a:cs typeface="Arial" panose="020B0604020202020204" pitchFamily="34" charset="0"/>
                        </a:rPr>
                        <a:t>onga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B</a:t>
                      </a:r>
                      <a:r>
                        <a:rPr lang="en-US" sz="1400" dirty="0" err="1">
                          <a:effectLst/>
                          <a:latin typeface="Arial" panose="020B0604020202020204" pitchFamily="34" charset="0"/>
                          <a:ea typeface="Calibri" panose="020F0502020204030204" pitchFamily="34" charset="0"/>
                          <a:cs typeface="Arial" panose="020B0604020202020204" pitchFamily="34" charset="0"/>
                        </a:rPr>
                        <a:t>aixa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B</a:t>
                      </a:r>
                      <a:r>
                        <a:rPr lang="en-US" sz="1400" dirty="0" err="1">
                          <a:effectLst/>
                          <a:latin typeface="Arial" panose="020B0604020202020204" pitchFamily="34" charset="0"/>
                          <a:ea typeface="Calibri" panose="020F0502020204030204" pitchFamily="34" charset="0"/>
                          <a:cs typeface="Arial" panose="020B0604020202020204" pitchFamily="34" charset="0"/>
                        </a:rPr>
                        <a:t>aixa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4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736394391"/>
                  </a:ext>
                </a:extLst>
              </a:tr>
              <a:tr h="298263">
                <a:tc>
                  <a:txBody>
                    <a:bodyPr/>
                    <a:lstStyle/>
                    <a:p>
                      <a:pPr algn="l" fontAlgn="b"/>
                      <a:r>
                        <a:rPr lang="en-US" sz="1100" b="1" i="0" u="none" strike="noStrike">
                          <a:solidFill>
                            <a:srgbClr val="000000"/>
                          </a:solidFill>
                          <a:effectLst/>
                          <a:latin typeface="Arial" panose="020B0604020202020204" pitchFamily="34" charset="0"/>
                          <a:cs typeface="Arial" panose="020B0604020202020204" pitchFamily="34" charset="0"/>
                        </a:rPr>
                        <a:t>Zhitikarinskiy</a:t>
                      </a:r>
                    </a:p>
                  </a:txBody>
                  <a:tcPr marL="6350" marR="6350" marT="6350" marB="0" anchor="b">
                    <a:solidFill>
                      <a:srgbClr val="D8A830"/>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B</a:t>
                      </a:r>
                      <a:r>
                        <a:rPr lang="en-US" sz="1400" dirty="0" err="1">
                          <a:effectLst/>
                          <a:latin typeface="Arial" panose="020B0604020202020204" pitchFamily="34" charset="0"/>
                          <a:ea typeface="Calibri" panose="020F0502020204030204" pitchFamily="34" charset="0"/>
                          <a:cs typeface="Arial" panose="020B0604020202020204" pitchFamily="34" charset="0"/>
                        </a:rPr>
                        <a:t>aixa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A</a:t>
                      </a:r>
                      <a:r>
                        <a:rPr lang="en-US" sz="1400" dirty="0" err="1">
                          <a:effectLst/>
                          <a:latin typeface="Arial" panose="020B0604020202020204" pitchFamily="34" charset="0"/>
                          <a:ea typeface="Calibri" panose="020F0502020204030204" pitchFamily="34" charset="0"/>
                          <a:cs typeface="Arial" panose="020B0604020202020204" pitchFamily="34" charset="0"/>
                        </a:rPr>
                        <a:t>lta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r>
                        <a:rPr lang="pt-BR" sz="1400" dirty="0">
                          <a:effectLst/>
                          <a:latin typeface="Arial" panose="020B0604020202020204" pitchFamily="34" charset="0"/>
                          <a:cs typeface="Arial" panose="020B0604020202020204" pitchFamily="34" charset="0"/>
                        </a:rPr>
                        <a:t>A</a:t>
                      </a:r>
                      <a:r>
                        <a:rPr lang="en-US" sz="1400" dirty="0" err="1">
                          <a:effectLst/>
                          <a:latin typeface="Arial" panose="020B0604020202020204" pitchFamily="34" charset="0"/>
                          <a:cs typeface="Arial" panose="020B0604020202020204" pitchFamily="34" charset="0"/>
                        </a:rPr>
                        <a:t>lta</a:t>
                      </a:r>
                      <a:endParaRPr lang="en-US" dirty="0"/>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S</a:t>
                      </a:r>
                      <a:r>
                        <a:rPr lang="en-US" sz="1400" dirty="0" err="1">
                          <a:effectLst/>
                          <a:latin typeface="Arial" panose="020B0604020202020204" pitchFamily="34" charset="0"/>
                          <a:ea typeface="Calibri" panose="020F0502020204030204" pitchFamily="34" charset="0"/>
                          <a:cs typeface="Arial" panose="020B0604020202020204" pitchFamily="34" charset="0"/>
                        </a:rPr>
                        <a:t>im</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Longa</a:t>
                      </a: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B</a:t>
                      </a:r>
                      <a:r>
                        <a:rPr lang="en-US" sz="1400" dirty="0" err="1">
                          <a:effectLst/>
                          <a:latin typeface="Arial" panose="020B0604020202020204" pitchFamily="34" charset="0"/>
                          <a:ea typeface="Calibri" panose="020F0502020204030204" pitchFamily="34" charset="0"/>
                          <a:cs typeface="Arial" panose="020B0604020202020204" pitchFamily="34" charset="0"/>
                        </a:rPr>
                        <a:t>aixa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B</a:t>
                      </a:r>
                      <a:r>
                        <a:rPr lang="en-US" sz="1400" dirty="0" err="1">
                          <a:effectLst/>
                          <a:latin typeface="Arial" panose="020B0604020202020204" pitchFamily="34" charset="0"/>
                          <a:ea typeface="Calibri" panose="020F0502020204030204" pitchFamily="34" charset="0"/>
                          <a:cs typeface="Arial" panose="020B0604020202020204" pitchFamily="34" charset="0"/>
                        </a:rPr>
                        <a:t>aixa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4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1625420454"/>
                  </a:ext>
                </a:extLst>
              </a:tr>
              <a:tr h="604208">
                <a:tc>
                  <a:txBody>
                    <a:bodyPr/>
                    <a:lstStyle/>
                    <a:p>
                      <a:pPr algn="l" fontAlgn="b"/>
                      <a:r>
                        <a:rPr lang="en-US" sz="1100" b="1" i="0" u="none" strike="noStrike" dirty="0">
                          <a:solidFill>
                            <a:srgbClr val="000000"/>
                          </a:solidFill>
                          <a:effectLst/>
                          <a:latin typeface="Arial" panose="020B0604020202020204" pitchFamily="34" charset="0"/>
                          <a:cs typeface="Arial" panose="020B0604020202020204" pitchFamily="34" charset="0"/>
                        </a:rPr>
                        <a:t>Almaty (Alma-Ata)</a:t>
                      </a:r>
                    </a:p>
                  </a:txBody>
                  <a:tcPr marL="6350" marR="6350" marT="6350" marB="0" anchor="b">
                    <a:solidFill>
                      <a:srgbClr val="D8A830"/>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B</a:t>
                      </a:r>
                      <a:r>
                        <a:rPr lang="en-US" sz="1400" dirty="0" err="1">
                          <a:effectLst/>
                          <a:latin typeface="Arial" panose="020B0604020202020204" pitchFamily="34" charset="0"/>
                          <a:ea typeface="Calibri" panose="020F0502020204030204" pitchFamily="34" charset="0"/>
                          <a:cs typeface="Arial" panose="020B0604020202020204" pitchFamily="34" charset="0"/>
                        </a:rPr>
                        <a:t>aixa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A</a:t>
                      </a:r>
                      <a:r>
                        <a:rPr lang="en-US" sz="1400" dirty="0" err="1">
                          <a:effectLst/>
                          <a:latin typeface="Arial" panose="020B0604020202020204" pitchFamily="34" charset="0"/>
                          <a:ea typeface="Calibri" panose="020F0502020204030204" pitchFamily="34" charset="0"/>
                          <a:cs typeface="Arial" panose="020B0604020202020204" pitchFamily="34" charset="0"/>
                        </a:rPr>
                        <a:t>lta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r>
                        <a:rPr lang="pt-BR" sz="1400" dirty="0">
                          <a:effectLst/>
                          <a:latin typeface="Arial" panose="020B0604020202020204" pitchFamily="34" charset="0"/>
                          <a:cs typeface="Arial" panose="020B0604020202020204" pitchFamily="34" charset="0"/>
                        </a:rPr>
                        <a:t>A</a:t>
                      </a:r>
                      <a:r>
                        <a:rPr lang="en-US" sz="1400" dirty="0" err="1">
                          <a:effectLst/>
                          <a:latin typeface="Arial" panose="020B0604020202020204" pitchFamily="34" charset="0"/>
                          <a:cs typeface="Arial" panose="020B0604020202020204" pitchFamily="34" charset="0"/>
                        </a:rPr>
                        <a:t>lta</a:t>
                      </a:r>
                      <a:endParaRPr lang="en-US" dirty="0"/>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N</a:t>
                      </a:r>
                      <a:r>
                        <a:rPr lang="en-US" sz="1400" dirty="0" err="1">
                          <a:effectLst/>
                          <a:latin typeface="Arial" panose="020B0604020202020204" pitchFamily="34" charset="0"/>
                          <a:ea typeface="Calibri" panose="020F0502020204030204" pitchFamily="34" charset="0"/>
                          <a:cs typeface="Arial" panose="020B0604020202020204" pitchFamily="34" charset="0"/>
                        </a:rPr>
                        <a:t>ão</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N/A</a:t>
                      </a: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A</a:t>
                      </a:r>
                      <a:r>
                        <a:rPr lang="en-US" sz="1400" dirty="0" err="1">
                          <a:effectLst/>
                          <a:latin typeface="Arial" panose="020B0604020202020204" pitchFamily="34" charset="0"/>
                          <a:ea typeface="Calibri" panose="020F0502020204030204" pitchFamily="34" charset="0"/>
                          <a:cs typeface="Arial" panose="020B0604020202020204" pitchFamily="34" charset="0"/>
                        </a:rPr>
                        <a:t>lta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400" dirty="0">
                          <a:effectLst/>
                          <a:latin typeface="Arial" panose="020B0604020202020204" pitchFamily="34" charset="0"/>
                          <a:ea typeface="Calibri" panose="020F0502020204030204" pitchFamily="34" charset="0"/>
                          <a:cs typeface="Arial" panose="020B0604020202020204" pitchFamily="34" charset="0"/>
                        </a:rPr>
                        <a:t>Alta</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4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3054837054"/>
                  </a:ext>
                </a:extLst>
              </a:tr>
              <a:tr h="234359">
                <a:tc gridSpan="9">
                  <a:txBody>
                    <a:bodyPr/>
                    <a:lstStyle/>
                    <a:p>
                      <a:pPr marL="0" marR="0" algn="r">
                        <a:lnSpc>
                          <a:spcPct val="115000"/>
                        </a:lnSpc>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2">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94478810"/>
                  </a:ext>
                </a:extLst>
              </a:tr>
            </a:tbl>
          </a:graphicData>
        </a:graphic>
      </p:graphicFrame>
      <p:sp>
        <p:nvSpPr>
          <p:cNvPr id="6" name="Google Shape;233;p36">
            <a:extLst>
              <a:ext uri="{FF2B5EF4-FFF2-40B4-BE49-F238E27FC236}">
                <a16:creationId xmlns:a16="http://schemas.microsoft.com/office/drawing/2014/main" id="{D7A6FB61-D7B5-9BD8-5C77-895DC24E2400}"/>
              </a:ext>
            </a:extLst>
          </p:cNvPr>
          <p:cNvSpPr txBox="1"/>
          <p:nvPr/>
        </p:nvSpPr>
        <p:spPr>
          <a:xfrm>
            <a:off x="384526" y="4813712"/>
            <a:ext cx="11575349" cy="1551709"/>
          </a:xfrm>
          <a:prstGeom prst="rect">
            <a:avLst/>
          </a:prstGeom>
          <a:noFill/>
          <a:ln>
            <a:noFill/>
          </a:ln>
        </p:spPr>
        <p:txBody>
          <a:bodyPr spcFirstLastPara="1" wrap="square" lIns="121900" tIns="121900" rIns="121900" bIns="121900" anchor="t" anchorCtr="0">
            <a:noAutofit/>
          </a:bodyPr>
          <a:lstStyle/>
          <a:p>
            <a:pPr lvl="0" algn="just">
              <a:defRPr/>
            </a:pPr>
            <a:r>
              <a:rPr lang="en-US" sz="2000" dirty="0" err="1"/>
              <a:t>Projeção</a:t>
            </a:r>
            <a:r>
              <a:rPr lang="en-US" sz="2000" dirty="0"/>
              <a:t> </a:t>
            </a:r>
            <a:r>
              <a:rPr lang="en-US" sz="2000" dirty="0" err="1"/>
              <a:t>espacial</a:t>
            </a:r>
            <a:r>
              <a:rPr lang="en-US" sz="2000" dirty="0"/>
              <a:t> do </a:t>
            </a:r>
            <a:r>
              <a:rPr lang="en-US" sz="2000" dirty="0" err="1"/>
              <a:t>risco</a:t>
            </a:r>
            <a:r>
              <a:rPr lang="en-US" sz="2000" dirty="0"/>
              <a:t> </a:t>
            </a:r>
            <a:r>
              <a:rPr lang="en-US" sz="2000" dirty="0" err="1"/>
              <a:t>nos</a:t>
            </a:r>
            <a:r>
              <a:rPr lang="en-US" sz="2000" dirty="0"/>
              <a:t> </a:t>
            </a:r>
            <a:r>
              <a:rPr lang="en-US" sz="2000" dirty="0" err="1"/>
              <a:t>distritos</a:t>
            </a:r>
            <a:r>
              <a:rPr lang="en-US" sz="2000" dirty="0"/>
              <a:t> do </a:t>
            </a:r>
            <a:r>
              <a:rPr lang="en-US" sz="2000" dirty="0" err="1"/>
              <a:t>Cazaquistão</a:t>
            </a:r>
            <a:r>
              <a:rPr lang="en-US" sz="2000" dirty="0"/>
              <a:t>, com </a:t>
            </a:r>
            <a:r>
              <a:rPr lang="en-US" sz="2000" dirty="0" err="1"/>
              <a:t>identificação</a:t>
            </a:r>
            <a:r>
              <a:rPr lang="en-US" sz="2000" dirty="0"/>
              <a:t> de clusters de alto </a:t>
            </a:r>
            <a:r>
              <a:rPr lang="en-US" sz="2000" dirty="0" err="1"/>
              <a:t>risco</a:t>
            </a:r>
            <a:r>
              <a:rPr lang="en-US" sz="2000" dirty="0"/>
              <a:t> </a:t>
            </a:r>
            <a:r>
              <a:rPr lang="en-US" sz="2000" dirty="0" err="1"/>
              <a:t>utilizando</a:t>
            </a:r>
            <a:r>
              <a:rPr lang="en-US" sz="2000" dirty="0"/>
              <a:t> a </a:t>
            </a:r>
            <a:r>
              <a:rPr lang="en-US" sz="2000" dirty="0" err="1"/>
              <a:t>técnica</a:t>
            </a:r>
            <a:r>
              <a:rPr lang="en-US" sz="2000" dirty="0"/>
              <a:t> de </a:t>
            </a:r>
            <a:r>
              <a:rPr lang="en-US" sz="2000" dirty="0" err="1"/>
              <a:t>Estatística</a:t>
            </a:r>
            <a:r>
              <a:rPr lang="en-US" sz="2000" dirty="0"/>
              <a:t> de </a:t>
            </a:r>
            <a:r>
              <a:rPr lang="en-US" sz="2000" dirty="0" err="1"/>
              <a:t>Varredura</a:t>
            </a:r>
            <a:r>
              <a:rPr lang="en-US" sz="2000" dirty="0"/>
              <a:t> </a:t>
            </a:r>
            <a:r>
              <a:rPr lang="en-US" sz="2000" dirty="0" err="1"/>
              <a:t>Espacial</a:t>
            </a:r>
            <a:r>
              <a:rPr lang="en-US" sz="2000" dirty="0"/>
              <a:t> (Spatial Scan Statistics).</a:t>
            </a:r>
            <a:endParaRPr kumimoji="0" lang="en-US" sz="24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p:txBody>
      </p:sp>
    </p:spTree>
    <p:extLst>
      <p:ext uri="{BB962C8B-B14F-4D97-AF65-F5344CB8AC3E}">
        <p14:creationId xmlns:p14="http://schemas.microsoft.com/office/powerpoint/2010/main" val="984190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2B3DC2B-CC1B-DD98-5FB3-1E6D85EC76AA}"/>
              </a:ext>
            </a:extLst>
          </p:cNvPr>
          <p:cNvSpPr txBox="1"/>
          <p:nvPr/>
        </p:nvSpPr>
        <p:spPr>
          <a:xfrm>
            <a:off x="74951" y="6153195"/>
            <a:ext cx="8642294" cy="646331"/>
          </a:xfrm>
          <a:prstGeom prst="rect">
            <a:avLst/>
          </a:prstGeom>
          <a:noFill/>
          <a:ln w="19050">
            <a:solidFill>
              <a:srgbClr val="8E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Distritos agrupados em quatro quantis com base no risco previsto (quanto mais escuro a cor no mapa, maior o risco)</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a:extLst>
              <a:ext uri="{FF2B5EF4-FFF2-40B4-BE49-F238E27FC236}">
                <a16:creationId xmlns:a16="http://schemas.microsoft.com/office/drawing/2014/main" id="{B3C51102-4874-488A-8500-86C5C4F46B6B}"/>
              </a:ext>
            </a:extLst>
          </p:cNvPr>
          <p:cNvPicPr>
            <a:picLocks noChangeAspect="1"/>
          </p:cNvPicPr>
          <p:nvPr/>
        </p:nvPicPr>
        <p:blipFill>
          <a:blip r:embed="rId3"/>
          <a:stretch>
            <a:fillRect/>
          </a:stretch>
        </p:blipFill>
        <p:spPr>
          <a:xfrm>
            <a:off x="1112363" y="1142078"/>
            <a:ext cx="8536193" cy="4955994"/>
          </a:xfrm>
          <a:prstGeom prst="rect">
            <a:avLst/>
          </a:prstGeom>
        </p:spPr>
      </p:pic>
      <p:grpSp>
        <p:nvGrpSpPr>
          <p:cNvPr id="21" name="Group 20">
            <a:extLst>
              <a:ext uri="{FF2B5EF4-FFF2-40B4-BE49-F238E27FC236}">
                <a16:creationId xmlns:a16="http://schemas.microsoft.com/office/drawing/2014/main" id="{D60BB207-9EC7-A8C9-3949-9F3A9570C650}"/>
              </a:ext>
            </a:extLst>
          </p:cNvPr>
          <p:cNvGrpSpPr/>
          <p:nvPr/>
        </p:nvGrpSpPr>
        <p:grpSpPr>
          <a:xfrm>
            <a:off x="9971174" y="5178431"/>
            <a:ext cx="1993688" cy="1469010"/>
            <a:chOff x="9971174" y="4394659"/>
            <a:chExt cx="1993688" cy="1469010"/>
          </a:xfrm>
        </p:grpSpPr>
        <p:grpSp>
          <p:nvGrpSpPr>
            <p:cNvPr id="20" name="Group 19">
              <a:extLst>
                <a:ext uri="{FF2B5EF4-FFF2-40B4-BE49-F238E27FC236}">
                  <a16:creationId xmlns:a16="http://schemas.microsoft.com/office/drawing/2014/main" id="{BD7C9AE8-0F2E-02C8-B8E9-0BCB904498EF}"/>
                </a:ext>
              </a:extLst>
            </p:cNvPr>
            <p:cNvGrpSpPr/>
            <p:nvPr/>
          </p:nvGrpSpPr>
          <p:grpSpPr>
            <a:xfrm>
              <a:off x="9971174" y="4394659"/>
              <a:ext cx="1993688" cy="1469010"/>
              <a:chOff x="9971174" y="4337509"/>
              <a:chExt cx="1993688" cy="1469010"/>
            </a:xfrm>
          </p:grpSpPr>
          <p:grpSp>
            <p:nvGrpSpPr>
              <p:cNvPr id="5" name="Group 4">
                <a:extLst>
                  <a:ext uri="{FF2B5EF4-FFF2-40B4-BE49-F238E27FC236}">
                    <a16:creationId xmlns:a16="http://schemas.microsoft.com/office/drawing/2014/main" id="{750CBD22-ACAB-09F2-F768-FFE080495179}"/>
                  </a:ext>
                </a:extLst>
              </p:cNvPr>
              <p:cNvGrpSpPr/>
              <p:nvPr/>
            </p:nvGrpSpPr>
            <p:grpSpPr>
              <a:xfrm>
                <a:off x="10057563" y="4970991"/>
                <a:ext cx="1907299" cy="835528"/>
                <a:chOff x="2845940" y="3053677"/>
                <a:chExt cx="3205539" cy="1128276"/>
              </a:xfrm>
            </p:grpSpPr>
            <p:sp>
              <p:nvSpPr>
                <p:cNvPr id="6" name="TextBox 5">
                  <a:extLst>
                    <a:ext uri="{FF2B5EF4-FFF2-40B4-BE49-F238E27FC236}">
                      <a16:creationId xmlns:a16="http://schemas.microsoft.com/office/drawing/2014/main" id="{84775E52-BA77-3867-AAD9-9B5206CE696F}"/>
                    </a:ext>
                  </a:extLst>
                </p:cNvPr>
                <p:cNvSpPr txBox="1"/>
                <p:nvPr/>
              </p:nvSpPr>
              <p:spPr>
                <a:xfrm>
                  <a:off x="3262045" y="3870243"/>
                  <a:ext cx="2065105" cy="3117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3.91 – 7.37</a:t>
                  </a:r>
                </a:p>
              </p:txBody>
            </p:sp>
            <p:sp>
              <p:nvSpPr>
                <p:cNvPr id="7" name="Rectangle 6">
                  <a:extLst>
                    <a:ext uri="{FF2B5EF4-FFF2-40B4-BE49-F238E27FC236}">
                      <a16:creationId xmlns:a16="http://schemas.microsoft.com/office/drawing/2014/main" id="{F3240633-6FDF-97C8-F2FD-E5816F1AA51E}"/>
                    </a:ext>
                  </a:extLst>
                </p:cNvPr>
                <p:cNvSpPr/>
                <p:nvPr/>
              </p:nvSpPr>
              <p:spPr>
                <a:xfrm>
                  <a:off x="2845942" y="3872255"/>
                  <a:ext cx="418157" cy="307687"/>
                </a:xfrm>
                <a:prstGeom prst="rect">
                  <a:avLst/>
                </a:prstGeom>
                <a:solidFill>
                  <a:srgbClr val="6A06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2644F566-5FB2-F962-0E37-8750D50765F9}"/>
                    </a:ext>
                  </a:extLst>
                </p:cNvPr>
                <p:cNvSpPr txBox="1"/>
                <p:nvPr/>
              </p:nvSpPr>
              <p:spPr>
                <a:xfrm>
                  <a:off x="3262045" y="3514535"/>
                  <a:ext cx="2789434" cy="3116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2.98 – 3.91</a:t>
                  </a:r>
                </a:p>
              </p:txBody>
            </p:sp>
            <p:sp>
              <p:nvSpPr>
                <p:cNvPr id="10" name="Rectangle 9">
                  <a:extLst>
                    <a:ext uri="{FF2B5EF4-FFF2-40B4-BE49-F238E27FC236}">
                      <a16:creationId xmlns:a16="http://schemas.microsoft.com/office/drawing/2014/main" id="{3DF55F49-C125-17F8-6D1E-F78F7F166C15}"/>
                    </a:ext>
                  </a:extLst>
                </p:cNvPr>
                <p:cNvSpPr/>
                <p:nvPr/>
              </p:nvSpPr>
              <p:spPr>
                <a:xfrm>
                  <a:off x="2864949" y="3496528"/>
                  <a:ext cx="380142" cy="307687"/>
                </a:xfrm>
                <a:prstGeom prst="rect">
                  <a:avLst/>
                </a:prstGeom>
                <a:solidFill>
                  <a:srgbClr val="C36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64AC555E-BCA3-40A7-79BF-4FDBC356DE6D}"/>
                    </a:ext>
                  </a:extLst>
                </p:cNvPr>
                <p:cNvSpPr txBox="1"/>
                <p:nvPr/>
              </p:nvSpPr>
              <p:spPr>
                <a:xfrm>
                  <a:off x="3226082" y="3053677"/>
                  <a:ext cx="2789434" cy="3116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1.54 – 2.98</a:t>
                  </a:r>
                </a:p>
              </p:txBody>
            </p:sp>
            <p:sp>
              <p:nvSpPr>
                <p:cNvPr id="12" name="Rectangle 11">
                  <a:extLst>
                    <a:ext uri="{FF2B5EF4-FFF2-40B4-BE49-F238E27FC236}">
                      <a16:creationId xmlns:a16="http://schemas.microsoft.com/office/drawing/2014/main" id="{5C7B2BE3-0584-1B35-494D-46F32FDA4870}"/>
                    </a:ext>
                  </a:extLst>
                </p:cNvPr>
                <p:cNvSpPr/>
                <p:nvPr/>
              </p:nvSpPr>
              <p:spPr>
                <a:xfrm>
                  <a:off x="2845940" y="3092710"/>
                  <a:ext cx="380142" cy="307687"/>
                </a:xfrm>
                <a:prstGeom prst="rect">
                  <a:avLst/>
                </a:prstGeom>
                <a:solidFill>
                  <a:srgbClr val="F8C3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6" name="TextBox 15">
                <a:extLst>
                  <a:ext uri="{FF2B5EF4-FFF2-40B4-BE49-F238E27FC236}">
                    <a16:creationId xmlns:a16="http://schemas.microsoft.com/office/drawing/2014/main" id="{885DEB91-9E51-8E53-A220-78B88A3847F9}"/>
                  </a:ext>
                </a:extLst>
              </p:cNvPr>
              <p:cNvSpPr txBox="1"/>
              <p:nvPr/>
            </p:nvSpPr>
            <p:spPr>
              <a:xfrm>
                <a:off x="9971174" y="4337509"/>
                <a:ext cx="189668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t>
                </a:r>
                <a:r>
                  <a:rPr kumimoji="0" lang="en-US" sz="11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isco</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Aproximado</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8" name="TextBox 17">
              <a:extLst>
                <a:ext uri="{FF2B5EF4-FFF2-40B4-BE49-F238E27FC236}">
                  <a16:creationId xmlns:a16="http://schemas.microsoft.com/office/drawing/2014/main" id="{C1847EA4-9F5A-8E0E-09C8-9B7FE2C6685A}"/>
                </a:ext>
              </a:extLst>
            </p:cNvPr>
            <p:cNvSpPr txBox="1"/>
            <p:nvPr/>
          </p:nvSpPr>
          <p:spPr>
            <a:xfrm>
              <a:off x="10283748" y="4736598"/>
              <a:ext cx="1659716" cy="230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1.54</a:t>
              </a:r>
            </a:p>
          </p:txBody>
        </p:sp>
        <p:sp>
          <p:nvSpPr>
            <p:cNvPr id="19" name="Rectangle 18">
              <a:extLst>
                <a:ext uri="{FF2B5EF4-FFF2-40B4-BE49-F238E27FC236}">
                  <a16:creationId xmlns:a16="http://schemas.microsoft.com/office/drawing/2014/main" id="{CB5EFDA6-87FF-89F3-849F-580ADD7158CE}"/>
                </a:ext>
              </a:extLst>
            </p:cNvPr>
            <p:cNvSpPr/>
            <p:nvPr/>
          </p:nvSpPr>
          <p:spPr>
            <a:xfrm>
              <a:off x="10057563" y="4726499"/>
              <a:ext cx="226185" cy="227853"/>
            </a:xfrm>
            <a:prstGeom prst="rect">
              <a:avLst/>
            </a:prstGeom>
            <a:solidFill>
              <a:srgbClr val="FFFF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7" name="TextBox 16">
            <a:extLst>
              <a:ext uri="{FF2B5EF4-FFF2-40B4-BE49-F238E27FC236}">
                <a16:creationId xmlns:a16="http://schemas.microsoft.com/office/drawing/2014/main" id="{EA6564B6-D036-F41D-A800-C16419D5CFF7}"/>
              </a:ext>
            </a:extLst>
          </p:cNvPr>
          <p:cNvSpPr txBox="1"/>
          <p:nvPr/>
        </p:nvSpPr>
        <p:spPr>
          <a:xfrm>
            <a:off x="140987" y="81423"/>
            <a:ext cx="1128920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Resultados</a:t>
            </a:r>
            <a:r>
              <a:rPr kumimoji="0" lang="en-US" sz="3200" b="1" i="0" u="none" strike="noStrike" kern="1200" cap="none" spc="0" normalizeH="0" baseline="0" noProof="0" dirty="0">
                <a:ln>
                  <a:noFill/>
                </a:ln>
                <a:solidFill>
                  <a:srgbClr val="7A0019"/>
                </a:solidFill>
                <a:effectLst/>
                <a:uLnTx/>
                <a:uFillTx/>
                <a:latin typeface="Arial" panose="020B0604020202020204" pitchFamily="34" charset="0"/>
                <a:ea typeface="+mn-ea"/>
                <a:cs typeface="Arial" panose="020B0604020202020204" pitchFamily="34" charset="0"/>
              </a:rPr>
              <a:t> - </a:t>
            </a: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estimação</a:t>
            </a:r>
            <a:r>
              <a:rPr kumimoji="0" lang="en-US" sz="3200" b="1" i="0" u="none" strike="noStrike" kern="1200" cap="none" spc="0" normalizeH="0" baseline="0" noProof="0" dirty="0">
                <a:ln>
                  <a:noFill/>
                </a:ln>
                <a:solidFill>
                  <a:srgbClr val="7A0019"/>
                </a:solidFill>
                <a:effectLst/>
                <a:uLnTx/>
                <a:uFillTx/>
                <a:latin typeface="Arial" panose="020B0604020202020204" pitchFamily="34" charset="0"/>
                <a:ea typeface="+mn-ea"/>
                <a:cs typeface="Arial" panose="020B0604020202020204" pitchFamily="34" charset="0"/>
              </a:rPr>
              <a:t> do </a:t>
            </a: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risco</a:t>
            </a:r>
            <a:r>
              <a:rPr kumimoji="0" lang="en-US" sz="3200" b="1" i="0" u="none" strike="noStrike" kern="1200" cap="none" spc="0" normalizeH="0" baseline="0" noProof="0" dirty="0">
                <a:ln>
                  <a:noFill/>
                </a:ln>
                <a:solidFill>
                  <a:srgbClr val="7A0019"/>
                </a:solidFill>
                <a:effectLst/>
                <a:uLnTx/>
                <a:uFillTx/>
                <a:latin typeface="Arial" panose="020B0604020202020204" pitchFamily="34" charset="0"/>
                <a:ea typeface="+mn-ea"/>
                <a:cs typeface="Arial" panose="020B0604020202020204" pitchFamily="34" charset="0"/>
              </a:rPr>
              <a:t> para </a:t>
            </a: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introdução</a:t>
            </a:r>
            <a:r>
              <a:rPr kumimoji="0" lang="en-US" sz="3200" b="1" i="0" u="none" strike="noStrike" kern="1200" cap="none" spc="0" normalizeH="0" baseline="0" noProof="0" dirty="0">
                <a:ln>
                  <a:noFill/>
                </a:ln>
                <a:solidFill>
                  <a:srgbClr val="7A0019"/>
                </a:solidFill>
                <a:effectLst/>
                <a:uLnTx/>
                <a:uFillTx/>
                <a:latin typeface="Arial" panose="020B0604020202020204" pitchFamily="34" charset="0"/>
                <a:ea typeface="+mn-ea"/>
                <a:cs typeface="Arial" panose="020B0604020202020204" pitchFamily="34" charset="0"/>
              </a:rPr>
              <a:t> de PSA no </a:t>
            </a: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Cazaquistão</a:t>
            </a:r>
            <a:endPar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737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FA5FBE2-9C0A-CF0A-1015-D274B561D00F}"/>
              </a:ext>
            </a:extLst>
          </p:cNvPr>
          <p:cNvPicPr>
            <a:picLocks noChangeAspect="1"/>
          </p:cNvPicPr>
          <p:nvPr/>
        </p:nvPicPr>
        <p:blipFill rotWithShape="1">
          <a:blip r:embed="rId3"/>
          <a:srcRect t="3277" r="1" b="12768"/>
          <a:stretch/>
        </p:blipFill>
        <p:spPr>
          <a:xfrm>
            <a:off x="1836892" y="976811"/>
            <a:ext cx="8503963" cy="4694261"/>
          </a:xfrm>
          <a:prstGeom prst="rect">
            <a:avLst/>
          </a:prstGeom>
        </p:spPr>
      </p:pic>
      <p:sp>
        <p:nvSpPr>
          <p:cNvPr id="4" name="TextBox 3">
            <a:extLst>
              <a:ext uri="{FF2B5EF4-FFF2-40B4-BE49-F238E27FC236}">
                <a16:creationId xmlns:a16="http://schemas.microsoft.com/office/drawing/2014/main" id="{E95E89DE-549D-CACA-C41F-FD0A34B60ACB}"/>
              </a:ext>
            </a:extLst>
          </p:cNvPr>
          <p:cNvSpPr txBox="1"/>
          <p:nvPr/>
        </p:nvSpPr>
        <p:spPr>
          <a:xfrm>
            <a:off x="1836892" y="5777713"/>
            <a:ext cx="8642294" cy="646331"/>
          </a:xfrm>
          <a:prstGeom prst="rect">
            <a:avLst/>
          </a:prstGeom>
          <a:noFill/>
          <a:ln w="19050">
            <a:solidFill>
              <a:srgbClr val="8E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Clusters de alto risco para introdução de PSA no país detectados usando estatística de varredura espacial (SaTScan)</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10423B06-D199-A992-9424-F58055E3C6C4}"/>
              </a:ext>
            </a:extLst>
          </p:cNvPr>
          <p:cNvPicPr>
            <a:picLocks noChangeAspect="1"/>
          </p:cNvPicPr>
          <p:nvPr/>
        </p:nvPicPr>
        <p:blipFill>
          <a:blip r:embed="rId4"/>
          <a:stretch>
            <a:fillRect/>
          </a:stretch>
        </p:blipFill>
        <p:spPr>
          <a:xfrm>
            <a:off x="1836892" y="976811"/>
            <a:ext cx="1625684" cy="380982"/>
          </a:xfrm>
          <a:prstGeom prst="rect">
            <a:avLst/>
          </a:prstGeom>
        </p:spPr>
      </p:pic>
    </p:spTree>
    <p:extLst>
      <p:ext uri="{BB962C8B-B14F-4D97-AF65-F5344CB8AC3E}">
        <p14:creationId xmlns:p14="http://schemas.microsoft.com/office/powerpoint/2010/main" val="3697215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a:extLst>
            <a:ext uri="{FF2B5EF4-FFF2-40B4-BE49-F238E27FC236}">
              <a16:creationId xmlns:a16="http://schemas.microsoft.com/office/drawing/2014/main" id="{002C8143-0491-939A-F2C6-97553E2F653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7076783-176A-B4C2-4777-9AAA890A6205}"/>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0848" b="-70848"/>
            </a:stretch>
          </a:blipFill>
        </p:spPr>
        <p:txBody>
          <a:bodyPr/>
          <a:lstStyle/>
          <a:p>
            <a:pPr defTabSz="609630"/>
            <a:endParaRPr lang="en-US" sz="1200">
              <a:solidFill>
                <a:prstClr val="black"/>
              </a:solidFill>
              <a:latin typeface="Calibri"/>
            </a:endParaRPr>
          </a:p>
        </p:txBody>
      </p:sp>
    </p:spTree>
    <p:extLst>
      <p:ext uri="{BB962C8B-B14F-4D97-AF65-F5344CB8AC3E}">
        <p14:creationId xmlns:p14="http://schemas.microsoft.com/office/powerpoint/2010/main" val="225655640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4">
          <a:extLst>
            <a:ext uri="{FF2B5EF4-FFF2-40B4-BE49-F238E27FC236}">
              <a16:creationId xmlns:a16="http://schemas.microsoft.com/office/drawing/2014/main" id="{580FA861-8E24-A31F-45D3-AAB0A5AABF27}"/>
            </a:ext>
          </a:extLst>
        </p:cNvPr>
        <p:cNvGrpSpPr/>
        <p:nvPr/>
      </p:nvGrpSpPr>
      <p:grpSpPr>
        <a:xfrm>
          <a:off x="0" y="0"/>
          <a:ext cx="0" cy="0"/>
          <a:chOff x="0" y="0"/>
          <a:chExt cx="0" cy="0"/>
        </a:xfrm>
      </p:grpSpPr>
      <p:sp>
        <p:nvSpPr>
          <p:cNvPr id="175" name="Google Shape;175;p31">
            <a:extLst>
              <a:ext uri="{FF2B5EF4-FFF2-40B4-BE49-F238E27FC236}">
                <a16:creationId xmlns:a16="http://schemas.microsoft.com/office/drawing/2014/main" id="{E60118BC-6C59-1CCA-BEA5-564F64035EDE}"/>
              </a:ext>
            </a:extLst>
          </p:cNvPr>
          <p:cNvSpPr txBox="1">
            <a:spLocks noGrp="1"/>
          </p:cNvSpPr>
          <p:nvPr>
            <p:ph type="ctrTitle" idx="4294967295"/>
          </p:nvPr>
        </p:nvSpPr>
        <p:spPr>
          <a:xfrm flipH="1">
            <a:off x="537328" y="4975275"/>
            <a:ext cx="10675938" cy="1363662"/>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US" altLang="pt-BR" sz="4800" b="1" dirty="0" err="1">
                <a:latin typeface="Calibri Light (titulos)"/>
                <a:ea typeface="Calibri" panose="020F0502020204030204" pitchFamily="34" charset="0"/>
                <a:cs typeface="Calibri" panose="020F0502020204030204" pitchFamily="34" charset="0"/>
              </a:rPr>
              <a:t>Avaliação</a:t>
            </a:r>
            <a:r>
              <a:rPr lang="en-US" altLang="pt-BR" sz="4800" b="1" dirty="0">
                <a:latin typeface="Calibri Light (titulos)"/>
                <a:ea typeface="Calibri" panose="020F0502020204030204" pitchFamily="34" charset="0"/>
                <a:cs typeface="Calibri" panose="020F0502020204030204" pitchFamily="34" charset="0"/>
              </a:rPr>
              <a:t> de </a:t>
            </a:r>
            <a:r>
              <a:rPr lang="en-US" altLang="pt-BR" sz="4800" b="1" dirty="0" err="1">
                <a:latin typeface="Calibri Light (titulos)"/>
                <a:ea typeface="Calibri" panose="020F0502020204030204" pitchFamily="34" charset="0"/>
                <a:cs typeface="Calibri" panose="020F0502020204030204" pitchFamily="34" charset="0"/>
              </a:rPr>
              <a:t>risco</a:t>
            </a:r>
            <a:r>
              <a:rPr lang="en-US" altLang="pt-BR" sz="4800" b="1" dirty="0">
                <a:latin typeface="Calibri Light (titulos)"/>
                <a:ea typeface="Calibri" panose="020F0502020204030204" pitchFamily="34" charset="0"/>
                <a:cs typeface="Calibri" panose="020F0502020204030204" pitchFamily="34" charset="0"/>
              </a:rPr>
              <a:t> para </a:t>
            </a:r>
            <a:r>
              <a:rPr lang="en-US" altLang="pt-BR" sz="4800" b="1" dirty="0" err="1">
                <a:latin typeface="Calibri Light (titulos)"/>
                <a:ea typeface="Calibri" panose="020F0502020204030204" pitchFamily="34" charset="0"/>
                <a:cs typeface="Calibri" panose="020F0502020204030204" pitchFamily="34" charset="0"/>
              </a:rPr>
              <a:t>introdução</a:t>
            </a:r>
            <a:r>
              <a:rPr lang="en-US" altLang="pt-BR" sz="4800" b="1" dirty="0">
                <a:latin typeface="Calibri Light (titulos)"/>
                <a:ea typeface="Calibri" panose="020F0502020204030204" pitchFamily="34" charset="0"/>
                <a:cs typeface="Calibri" panose="020F0502020204030204" pitchFamily="34" charset="0"/>
              </a:rPr>
              <a:t> de PSC </a:t>
            </a:r>
            <a:r>
              <a:rPr lang="en-US" altLang="pt-BR" sz="4800" b="1" dirty="0" err="1">
                <a:latin typeface="Calibri Light (titulos)"/>
                <a:ea typeface="Calibri" panose="020F0502020204030204" pitchFamily="34" charset="0"/>
                <a:cs typeface="Calibri" panose="020F0502020204030204" pitchFamily="34" charset="0"/>
              </a:rPr>
              <a:t>em</a:t>
            </a:r>
            <a:r>
              <a:rPr lang="en-US" altLang="pt-BR" sz="4800" b="1" dirty="0">
                <a:latin typeface="Calibri Light (titulos)"/>
                <a:ea typeface="Calibri" panose="020F0502020204030204" pitchFamily="34" charset="0"/>
                <a:cs typeface="Calibri" panose="020F0502020204030204" pitchFamily="34" charset="0"/>
              </a:rPr>
              <a:t> Mato Grosso, BR</a:t>
            </a:r>
            <a:br>
              <a:rPr lang="en-US" altLang="pt-BR" sz="4800" b="1" dirty="0">
                <a:latin typeface="Calibri Light (titulos)"/>
                <a:ea typeface="Calibri" panose="020F0502020204030204" pitchFamily="34" charset="0"/>
                <a:cs typeface="Calibri" panose="020F0502020204030204" pitchFamily="34" charset="0"/>
              </a:rPr>
            </a:br>
            <a:endParaRPr lang="en-US" sz="4800" b="1" dirty="0">
              <a:latin typeface="Calibri Light (titulos)"/>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9EF30B9-4222-4A95-1C60-2082796E7EED}"/>
              </a:ext>
            </a:extLst>
          </p:cNvPr>
          <p:cNvPicPr>
            <a:picLocks noChangeAspect="1"/>
          </p:cNvPicPr>
          <p:nvPr/>
        </p:nvPicPr>
        <p:blipFill rotWithShape="1">
          <a:blip r:embed="rId4"/>
          <a:srcRect t="12337"/>
          <a:stretch/>
        </p:blipFill>
        <p:spPr>
          <a:xfrm>
            <a:off x="178940" y="56340"/>
            <a:ext cx="3643617" cy="3931198"/>
          </a:xfrm>
          <a:prstGeom prst="rect">
            <a:avLst/>
          </a:prstGeom>
        </p:spPr>
      </p:pic>
      <p:pic>
        <p:nvPicPr>
          <p:cNvPr id="6" name="Picture 5" descr="Qr code&#10;&#10;Description automatically generated">
            <a:extLst>
              <a:ext uri="{FF2B5EF4-FFF2-40B4-BE49-F238E27FC236}">
                <a16:creationId xmlns:a16="http://schemas.microsoft.com/office/drawing/2014/main" id="{10124389-4304-CCB4-6BF4-8EA5354CFC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6672" y="384796"/>
            <a:ext cx="3406387" cy="3406387"/>
          </a:xfrm>
          <a:prstGeom prst="rect">
            <a:avLst/>
          </a:prstGeom>
        </p:spPr>
      </p:pic>
    </p:spTree>
    <p:extLst>
      <p:ext uri="{BB962C8B-B14F-4D97-AF65-F5344CB8AC3E}">
        <p14:creationId xmlns:p14="http://schemas.microsoft.com/office/powerpoint/2010/main" val="689448773"/>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37248-E012-04B3-E250-96DDD116186D}"/>
            </a:ext>
          </a:extLst>
        </p:cNvPr>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3E025837-C063-DDF8-DAE4-F2D1575F5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0955" y="1716071"/>
            <a:ext cx="409480" cy="391610"/>
          </a:xfrm>
          <a:prstGeom prst="rect">
            <a:avLst/>
          </a:prstGeom>
        </p:spPr>
      </p:pic>
      <p:pic>
        <p:nvPicPr>
          <p:cNvPr id="11" name="Picture 10" descr="A cartoon of a dog&#10;&#10;Description automatically generated with low confidence">
            <a:extLst>
              <a:ext uri="{FF2B5EF4-FFF2-40B4-BE49-F238E27FC236}">
                <a16:creationId xmlns:a16="http://schemas.microsoft.com/office/drawing/2014/main" id="{6CEC9BE3-687F-5069-C8F0-E6864A8BA64D}"/>
              </a:ext>
            </a:extLst>
          </p:cNvPr>
          <p:cNvPicPr>
            <a:picLocks noChangeAspect="1"/>
          </p:cNvPicPr>
          <p:nvPr/>
        </p:nvPicPr>
        <p:blipFill>
          <a:blip r:embed="rId4" cstate="hq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8811565" y="1674533"/>
            <a:ext cx="409480" cy="391610"/>
          </a:xfrm>
          <a:prstGeom prst="rect">
            <a:avLst/>
          </a:prstGeom>
        </p:spPr>
      </p:pic>
      <p:pic>
        <p:nvPicPr>
          <p:cNvPr id="4" name="Imagem 3">
            <a:extLst>
              <a:ext uri="{FF2B5EF4-FFF2-40B4-BE49-F238E27FC236}">
                <a16:creationId xmlns:a16="http://schemas.microsoft.com/office/drawing/2014/main" id="{74B36548-2028-A251-54DF-310D4F250C52}"/>
              </a:ext>
            </a:extLst>
          </p:cNvPr>
          <p:cNvPicPr>
            <a:picLocks noChangeAspect="1"/>
          </p:cNvPicPr>
          <p:nvPr/>
        </p:nvPicPr>
        <p:blipFill>
          <a:blip r:embed="rId5"/>
          <a:stretch>
            <a:fillRect/>
          </a:stretch>
        </p:blipFill>
        <p:spPr>
          <a:xfrm>
            <a:off x="378780" y="87068"/>
            <a:ext cx="11434439" cy="6875310"/>
          </a:xfrm>
          <a:prstGeom prst="rect">
            <a:avLst/>
          </a:prstGeom>
        </p:spPr>
      </p:pic>
      <p:sp>
        <p:nvSpPr>
          <p:cNvPr id="7" name="TextBox 1">
            <a:extLst>
              <a:ext uri="{FF2B5EF4-FFF2-40B4-BE49-F238E27FC236}">
                <a16:creationId xmlns:a16="http://schemas.microsoft.com/office/drawing/2014/main" id="{883ED44D-1222-33B9-746D-D83A0A139F2D}"/>
              </a:ext>
            </a:extLst>
          </p:cNvPr>
          <p:cNvSpPr txBox="1"/>
          <p:nvPr/>
        </p:nvSpPr>
        <p:spPr>
          <a:xfrm>
            <a:off x="-219899" y="0"/>
            <a:ext cx="323088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Metodologia</a:t>
            </a:r>
            <a:endPar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594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2CB32-1675-5D93-96B6-F5786878014B}"/>
            </a:ext>
          </a:extLst>
        </p:cNvPr>
        <p:cNvGrpSpPr/>
        <p:nvPr/>
      </p:nvGrpSpPr>
      <p:grpSpPr>
        <a:xfrm>
          <a:off x="0" y="0"/>
          <a:ext cx="0" cy="0"/>
          <a:chOff x="0" y="0"/>
          <a:chExt cx="0" cy="0"/>
        </a:xfrm>
      </p:grpSpPr>
      <p:sp>
        <p:nvSpPr>
          <p:cNvPr id="3" name="Google Shape;233;p36">
            <a:extLst>
              <a:ext uri="{FF2B5EF4-FFF2-40B4-BE49-F238E27FC236}">
                <a16:creationId xmlns:a16="http://schemas.microsoft.com/office/drawing/2014/main" id="{76161E3F-048E-D1DC-D5E5-8D075ED06B40}"/>
              </a:ext>
            </a:extLst>
          </p:cNvPr>
          <p:cNvSpPr txBox="1"/>
          <p:nvPr/>
        </p:nvSpPr>
        <p:spPr>
          <a:xfrm>
            <a:off x="123598" y="67946"/>
            <a:ext cx="11575349" cy="788749"/>
          </a:xfrm>
          <a:prstGeom prst="rect">
            <a:avLst/>
          </a:prstGeom>
          <a:noFill/>
          <a:ln>
            <a:noFill/>
          </a:ln>
        </p:spPr>
        <p:txBody>
          <a:bodyPr spcFirstLastPara="1" wrap="square" lIns="121900" tIns="121900" rIns="121900" bIns="121900" anchor="t" anchorCtr="0">
            <a:noAutofit/>
          </a:bodyPr>
          <a:lstStyle/>
          <a:p>
            <a:pPr algn="just">
              <a:defRPr/>
            </a:pPr>
            <a:r>
              <a:rPr lang="en-US" sz="3200" b="1" dirty="0">
                <a:solidFill>
                  <a:srgbClr val="8E0000"/>
                </a:solidFill>
                <a:latin typeface="Arial" panose="020B0604020202020204" pitchFamily="34" charset="0"/>
                <a:cs typeface="Arial" panose="020B0604020202020204" pitchFamily="34" charset="0"/>
              </a:rPr>
              <a:t>Via de </a:t>
            </a:r>
            <a:r>
              <a:rPr lang="en-US" sz="3200" b="1" dirty="0" err="1">
                <a:solidFill>
                  <a:srgbClr val="8E0000"/>
                </a:solidFill>
                <a:latin typeface="Arial" panose="020B0604020202020204" pitchFamily="34" charset="0"/>
                <a:cs typeface="Arial" panose="020B0604020202020204" pitchFamily="34" charset="0"/>
              </a:rPr>
              <a:t>introdução</a:t>
            </a:r>
            <a:r>
              <a:rPr lang="en-US" sz="3200" b="1" dirty="0">
                <a:solidFill>
                  <a:srgbClr val="8E0000"/>
                </a:solidFill>
                <a:latin typeface="Arial" panose="020B0604020202020204" pitchFamily="34" charset="0"/>
                <a:cs typeface="Arial" panose="020B0604020202020204" pitchFamily="34" charset="0"/>
              </a:rPr>
              <a:t>: </a:t>
            </a:r>
            <a:r>
              <a:rPr lang="en-US" sz="3200" b="1" dirty="0" err="1">
                <a:solidFill>
                  <a:srgbClr val="8E0000"/>
                </a:solidFill>
                <a:latin typeface="Arial" panose="020B0604020202020204" pitchFamily="34" charset="0"/>
                <a:cs typeface="Arial" panose="020B0604020202020204" pitchFamily="34" charset="0"/>
              </a:rPr>
              <a:t>movimentação</a:t>
            </a:r>
            <a:r>
              <a:rPr lang="en-US" sz="3200" b="1" dirty="0">
                <a:solidFill>
                  <a:srgbClr val="8E0000"/>
                </a:solidFill>
                <a:latin typeface="Arial" panose="020B0604020202020204" pitchFamily="34" charset="0"/>
                <a:cs typeface="Arial" panose="020B0604020202020204" pitchFamily="34" charset="0"/>
              </a:rPr>
              <a:t> de </a:t>
            </a:r>
            <a:r>
              <a:rPr lang="en-US" sz="3200" b="1" dirty="0" err="1">
                <a:solidFill>
                  <a:srgbClr val="8E0000"/>
                </a:solidFill>
                <a:latin typeface="Arial" panose="020B0604020202020204" pitchFamily="34" charset="0"/>
                <a:cs typeface="Arial" panose="020B0604020202020204" pitchFamily="34" charset="0"/>
              </a:rPr>
              <a:t>suínos</a:t>
            </a:r>
            <a:r>
              <a:rPr lang="en-US" sz="3200" b="1" dirty="0">
                <a:solidFill>
                  <a:srgbClr val="8E0000"/>
                </a:solidFill>
                <a:latin typeface="Arial" panose="020B0604020202020204" pitchFamily="34" charset="0"/>
                <a:cs typeface="Arial" panose="020B0604020202020204" pitchFamily="34" charset="0"/>
              </a:rPr>
              <a:t> </a:t>
            </a:r>
            <a:r>
              <a:rPr lang="en-US" sz="3200" b="1" dirty="0" err="1">
                <a:solidFill>
                  <a:srgbClr val="8E0000"/>
                </a:solidFill>
                <a:latin typeface="Arial" panose="020B0604020202020204" pitchFamily="34" charset="0"/>
                <a:cs typeface="Arial" panose="020B0604020202020204" pitchFamily="34" charset="0"/>
              </a:rPr>
              <a:t>comerciais</a:t>
            </a:r>
            <a:endParaRPr lang="en-US" sz="3200" b="1" dirty="0">
              <a:solidFill>
                <a:srgbClr val="8E0000"/>
              </a:solidFill>
              <a:latin typeface="Arial" panose="020B0604020202020204" pitchFamily="34" charset="0"/>
              <a:cs typeface="Arial" panose="020B0604020202020204" pitchFamily="34" charset="0"/>
            </a:endParaRPr>
          </a:p>
          <a:p>
            <a:pPr algn="just">
              <a:defRPr/>
            </a:pPr>
            <a:endParaRPr lang="en-US" sz="2400" dirty="0">
              <a:solidFill>
                <a:srgbClr val="8E0000"/>
              </a:solidFill>
              <a:latin typeface="Arial" panose="020B0604020202020204" pitchFamily="34" charset="0"/>
              <a:ea typeface="Roboto Condensed Light"/>
              <a:cs typeface="Arial" panose="020B0604020202020204" pitchFamily="34" charset="0"/>
              <a:sym typeface="Roboto Condensed Light"/>
            </a:endParaRPr>
          </a:p>
          <a:p>
            <a:pPr marR="0" lvl="0" algn="just"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effectLst/>
              <a:uLnTx/>
              <a:uFillTx/>
              <a:latin typeface="Arial"/>
              <a:ea typeface="Roboto Condensed Light"/>
              <a:cs typeface="Roboto Condensed Light"/>
              <a:sym typeface="Roboto Condensed Light"/>
            </a:endParaRPr>
          </a:p>
        </p:txBody>
      </p:sp>
      <p:pic>
        <p:nvPicPr>
          <p:cNvPr id="13" name="Picture 12" descr="A picture containing shape&#10;&#10;Description automatically generated">
            <a:extLst>
              <a:ext uri="{FF2B5EF4-FFF2-40B4-BE49-F238E27FC236}">
                <a16:creationId xmlns:a16="http://schemas.microsoft.com/office/drawing/2014/main" id="{DA62EBE9-A1EC-6D24-6468-0BBD29846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2309" y="67945"/>
            <a:ext cx="788749" cy="788749"/>
          </a:xfrm>
          <a:prstGeom prst="rect">
            <a:avLst/>
          </a:prstGeom>
        </p:spPr>
      </p:pic>
      <p:sp>
        <p:nvSpPr>
          <p:cNvPr id="30" name="Rectangle 5">
            <a:extLst>
              <a:ext uri="{FF2B5EF4-FFF2-40B4-BE49-F238E27FC236}">
                <a16:creationId xmlns:a16="http://schemas.microsoft.com/office/drawing/2014/main" id="{747FB68A-0DB4-E824-5F76-EEEEF897A723}"/>
              </a:ext>
            </a:extLst>
          </p:cNvPr>
          <p:cNvSpPr>
            <a:spLocks noChangeArrowheads="1"/>
          </p:cNvSpPr>
          <p:nvPr/>
        </p:nvSpPr>
        <p:spPr bwMode="auto">
          <a:xfrm>
            <a:off x="2197640" y="4077040"/>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1600">
              <a:latin typeface="Arial" panose="020B0604020202020204" pitchFamily="34" charset="0"/>
              <a:cs typeface="Arial" panose="020B0604020202020204" pitchFamily="34" charset="0"/>
            </a:endParaRPr>
          </a:p>
        </p:txBody>
      </p:sp>
      <p:sp>
        <p:nvSpPr>
          <p:cNvPr id="31" name="Rectangle 10">
            <a:extLst>
              <a:ext uri="{FF2B5EF4-FFF2-40B4-BE49-F238E27FC236}">
                <a16:creationId xmlns:a16="http://schemas.microsoft.com/office/drawing/2014/main" id="{371A02B2-1136-58E0-3D12-079D5D09D983}"/>
              </a:ext>
            </a:extLst>
          </p:cNvPr>
          <p:cNvSpPr>
            <a:spLocks noChangeArrowheads="1"/>
          </p:cNvSpPr>
          <p:nvPr/>
        </p:nvSpPr>
        <p:spPr bwMode="auto">
          <a:xfrm>
            <a:off x="2197640" y="4441021"/>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1600">
              <a:latin typeface="Arial" panose="020B06040202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BAB9E5A0-C147-79EB-B898-5523C2EECF3F}"/>
              </a:ext>
            </a:extLst>
          </p:cNvPr>
          <p:cNvPicPr>
            <a:picLocks noChangeAspect="1"/>
          </p:cNvPicPr>
          <p:nvPr/>
        </p:nvPicPr>
        <p:blipFill>
          <a:blip r:embed="rId4"/>
          <a:stretch>
            <a:fillRect/>
          </a:stretch>
        </p:blipFill>
        <p:spPr>
          <a:xfrm>
            <a:off x="0" y="1235970"/>
            <a:ext cx="12130958" cy="5622030"/>
          </a:xfrm>
          <a:prstGeom prst="rect">
            <a:avLst/>
          </a:prstGeom>
        </p:spPr>
      </p:pic>
      <p:pic>
        <p:nvPicPr>
          <p:cNvPr id="5" name="Picture 3">
            <a:extLst>
              <a:ext uri="{FF2B5EF4-FFF2-40B4-BE49-F238E27FC236}">
                <a16:creationId xmlns:a16="http://schemas.microsoft.com/office/drawing/2014/main" id="{A44AFC20-5F50-93A3-42CD-C6F027195452}"/>
              </a:ext>
            </a:extLst>
          </p:cNvPr>
          <p:cNvPicPr>
            <a:picLocks noChangeAspect="1"/>
          </p:cNvPicPr>
          <p:nvPr/>
        </p:nvPicPr>
        <p:blipFill>
          <a:blip r:embed="rId5"/>
          <a:stretch>
            <a:fillRect/>
          </a:stretch>
        </p:blipFill>
        <p:spPr>
          <a:xfrm>
            <a:off x="6756400" y="1148080"/>
            <a:ext cx="5354658" cy="4551679"/>
          </a:xfrm>
          <a:prstGeom prst="rect">
            <a:avLst/>
          </a:prstGeom>
        </p:spPr>
      </p:pic>
    </p:spTree>
    <p:extLst>
      <p:ext uri="{BB962C8B-B14F-4D97-AF65-F5344CB8AC3E}">
        <p14:creationId xmlns:p14="http://schemas.microsoft.com/office/powerpoint/2010/main" val="108475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B7768-175A-9083-993E-6A122D24C546}"/>
            </a:ext>
          </a:extLst>
        </p:cNvPr>
        <p:cNvGrpSpPr/>
        <p:nvPr/>
      </p:nvGrpSpPr>
      <p:grpSpPr>
        <a:xfrm>
          <a:off x="0" y="0"/>
          <a:ext cx="0" cy="0"/>
          <a:chOff x="0" y="0"/>
          <a:chExt cx="0" cy="0"/>
        </a:xfrm>
      </p:grpSpPr>
      <p:sp>
        <p:nvSpPr>
          <p:cNvPr id="3" name="Google Shape;233;p36">
            <a:extLst>
              <a:ext uri="{FF2B5EF4-FFF2-40B4-BE49-F238E27FC236}">
                <a16:creationId xmlns:a16="http://schemas.microsoft.com/office/drawing/2014/main" id="{E634CB9E-F17E-98D0-F144-5E926272AC0D}"/>
              </a:ext>
            </a:extLst>
          </p:cNvPr>
          <p:cNvSpPr txBox="1"/>
          <p:nvPr/>
        </p:nvSpPr>
        <p:spPr>
          <a:xfrm>
            <a:off x="308325" y="82004"/>
            <a:ext cx="11575349" cy="667382"/>
          </a:xfrm>
          <a:prstGeom prst="rect">
            <a:avLst/>
          </a:prstGeom>
          <a:noFill/>
          <a:ln>
            <a:noFill/>
          </a:ln>
        </p:spPr>
        <p:txBody>
          <a:bodyPr spcFirstLastPara="1" wrap="square" lIns="121900" tIns="121900" rIns="121900" bIns="121900" anchor="t" anchorCtr="0">
            <a:noAutofit/>
          </a:bodyPr>
          <a:lstStyle/>
          <a:p>
            <a:pPr algn="just">
              <a:defRPr/>
            </a:pPr>
            <a:r>
              <a:rPr lang="en-US" sz="3200" b="1" dirty="0">
                <a:solidFill>
                  <a:srgbClr val="8E0000"/>
                </a:solidFill>
                <a:latin typeface="Arial" panose="020B0604020202020204" pitchFamily="34" charset="0"/>
                <a:cs typeface="Arial" panose="020B0604020202020204" pitchFamily="34" charset="0"/>
              </a:rPr>
              <a:t>Via de </a:t>
            </a:r>
            <a:r>
              <a:rPr lang="en-US" sz="3200" b="1" dirty="0" err="1">
                <a:solidFill>
                  <a:srgbClr val="8E0000"/>
                </a:solidFill>
                <a:latin typeface="Arial" panose="020B0604020202020204" pitchFamily="34" charset="0"/>
                <a:cs typeface="Arial" panose="020B0604020202020204" pitchFamily="34" charset="0"/>
              </a:rPr>
              <a:t>introdução</a:t>
            </a:r>
            <a:r>
              <a:rPr lang="en-US" sz="3200" b="1" dirty="0">
                <a:solidFill>
                  <a:srgbClr val="8E0000"/>
                </a:solidFill>
                <a:latin typeface="Arial" panose="020B0604020202020204" pitchFamily="34" charset="0"/>
                <a:cs typeface="Arial" panose="020B0604020202020204" pitchFamily="34" charset="0"/>
              </a:rPr>
              <a:t>: </a:t>
            </a:r>
            <a:r>
              <a:rPr lang="en-US" sz="3200" b="1" dirty="0" err="1">
                <a:solidFill>
                  <a:srgbClr val="8E0000"/>
                </a:solidFill>
                <a:latin typeface="Arial" panose="020B0604020202020204" pitchFamily="34" charset="0"/>
                <a:cs typeface="Arial" panose="020B0604020202020204" pitchFamily="34" charset="0"/>
              </a:rPr>
              <a:t>movimentação</a:t>
            </a:r>
            <a:r>
              <a:rPr lang="en-US" sz="3200" b="1" dirty="0">
                <a:solidFill>
                  <a:srgbClr val="8E0000"/>
                </a:solidFill>
                <a:latin typeface="Arial" panose="020B0604020202020204" pitchFamily="34" charset="0"/>
                <a:cs typeface="Arial" panose="020B0604020202020204" pitchFamily="34" charset="0"/>
              </a:rPr>
              <a:t> de </a:t>
            </a:r>
            <a:r>
              <a:rPr lang="en-US" sz="3200" b="1" dirty="0" err="1">
                <a:solidFill>
                  <a:srgbClr val="8E0000"/>
                </a:solidFill>
                <a:latin typeface="Arial" panose="020B0604020202020204" pitchFamily="34" charset="0"/>
                <a:cs typeface="Arial" panose="020B0604020202020204" pitchFamily="34" charset="0"/>
              </a:rPr>
              <a:t>javalis</a:t>
            </a:r>
            <a:r>
              <a:rPr lang="en-US" sz="3200" b="1" dirty="0">
                <a:solidFill>
                  <a:srgbClr val="8E0000"/>
                </a:solidFill>
                <a:latin typeface="Arial" panose="020B0604020202020204" pitchFamily="34" charset="0"/>
                <a:cs typeface="Arial" panose="020B0604020202020204" pitchFamily="34" charset="0"/>
              </a:rPr>
              <a:t> (</a:t>
            </a:r>
            <a:r>
              <a:rPr lang="en-US" sz="3200" b="1" dirty="0" err="1">
                <a:solidFill>
                  <a:srgbClr val="8E0000"/>
                </a:solidFill>
                <a:latin typeface="Arial" panose="020B0604020202020204" pitchFamily="34" charset="0"/>
                <a:cs typeface="Arial" panose="020B0604020202020204" pitchFamily="34" charset="0"/>
              </a:rPr>
              <a:t>Parte</a:t>
            </a:r>
            <a:r>
              <a:rPr lang="en-US" sz="3200" b="1" dirty="0">
                <a:solidFill>
                  <a:srgbClr val="8E0000"/>
                </a:solidFill>
                <a:latin typeface="Arial" panose="020B0604020202020204" pitchFamily="34" charset="0"/>
                <a:cs typeface="Arial" panose="020B0604020202020204" pitchFamily="34" charset="0"/>
              </a:rPr>
              <a:t> 1)</a:t>
            </a:r>
            <a:endParaRPr lang="en-US" sz="2400" dirty="0">
              <a:solidFill>
                <a:srgbClr val="000000"/>
              </a:solidFill>
              <a:latin typeface="Arial"/>
              <a:ea typeface="Roboto Condensed Light"/>
              <a:cs typeface="Roboto Condensed Light"/>
              <a:sym typeface="Roboto Condensed Light"/>
            </a:endParaRPr>
          </a:p>
          <a:p>
            <a:pPr marL="342900" indent="-342900" algn="just">
              <a:buFont typeface="Arial" panose="020B0604020202020204" pitchFamily="34" charset="0"/>
              <a:buChar char="•"/>
              <a:defRPr/>
            </a:pPr>
            <a:endParaRPr lang="en-US" sz="2400" dirty="0">
              <a:solidFill>
                <a:srgbClr val="000000"/>
              </a:solidFill>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000000"/>
              </a:solidFill>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000000"/>
              </a:solidFill>
              <a:latin typeface="Arial"/>
              <a:ea typeface="Roboto Condensed Light"/>
              <a:cs typeface="Roboto Condensed Light"/>
              <a:sym typeface="Roboto Condensed Light"/>
            </a:endParaRPr>
          </a:p>
          <a:p>
            <a:pPr lvl="1" algn="just">
              <a:defRPr/>
            </a:pPr>
            <a:endParaRPr lang="en-US" sz="2400" dirty="0">
              <a:latin typeface="Arial"/>
              <a:ea typeface="Roboto Condensed Light"/>
              <a:sym typeface="Roboto Condensed Light"/>
            </a:endParaRPr>
          </a:p>
          <a:p>
            <a:pPr lvl="1" algn="just">
              <a:defRPr/>
            </a:pPr>
            <a:endParaRPr lang="en-US" sz="2400" dirty="0">
              <a:effectLst/>
              <a:latin typeface="Arial" panose="020B0604020202020204" pitchFamily="34" charset="0"/>
              <a:ea typeface="Times New Roman" panose="02020603050405020304" pitchFamily="18" charset="0"/>
            </a:endParaRPr>
          </a:p>
          <a:p>
            <a:pPr algn="just">
              <a:defRPr/>
            </a:pPr>
            <a:endParaRPr lang="en-US" sz="2400" b="1" dirty="0">
              <a:latin typeface="Arial" panose="020B0604020202020204" pitchFamily="34" charset="0"/>
              <a:ea typeface="Times New Roman" panose="02020603050405020304" pitchFamily="18" charset="0"/>
            </a:endParaRPr>
          </a:p>
          <a:p>
            <a:pPr marR="0" lvl="0" algn="just"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effectLst/>
              <a:uLnTx/>
              <a:uFillTx/>
              <a:latin typeface="Arial"/>
              <a:ea typeface="Roboto Condensed Light"/>
              <a:cs typeface="Roboto Condensed Light"/>
              <a:sym typeface="Roboto Condensed Light"/>
            </a:endParaRPr>
          </a:p>
        </p:txBody>
      </p:sp>
      <p:pic>
        <p:nvPicPr>
          <p:cNvPr id="4" name="Picture 4" descr="A cartoon of a dog&#10;&#10;Description automatically generated with low confidence">
            <a:extLst>
              <a:ext uri="{FF2B5EF4-FFF2-40B4-BE49-F238E27FC236}">
                <a16:creationId xmlns:a16="http://schemas.microsoft.com/office/drawing/2014/main" id="{3D98FCE2-6BB2-BEF8-4635-0892F7ECCA34}"/>
              </a:ext>
            </a:extLst>
          </p:cNvPr>
          <p:cNvPicPr>
            <a:picLocks noChangeAspect="1"/>
          </p:cNvPicPr>
          <p:nvPr/>
        </p:nvPicPr>
        <p:blipFill>
          <a:blip r:embed="rId3" cstate="hq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1190939" y="167119"/>
            <a:ext cx="541813" cy="541813"/>
          </a:xfrm>
          <a:prstGeom prst="rect">
            <a:avLst/>
          </a:prstGeom>
        </p:spPr>
      </p:pic>
      <p:pic>
        <p:nvPicPr>
          <p:cNvPr id="7" name="Imagem 6">
            <a:extLst>
              <a:ext uri="{FF2B5EF4-FFF2-40B4-BE49-F238E27FC236}">
                <a16:creationId xmlns:a16="http://schemas.microsoft.com/office/drawing/2014/main" id="{3DCECDA5-7011-C39E-D831-51ECFDEF7CA7}"/>
              </a:ext>
            </a:extLst>
          </p:cNvPr>
          <p:cNvPicPr>
            <a:picLocks noChangeAspect="1"/>
          </p:cNvPicPr>
          <p:nvPr/>
        </p:nvPicPr>
        <p:blipFill>
          <a:blip r:embed="rId4"/>
          <a:stretch>
            <a:fillRect/>
          </a:stretch>
        </p:blipFill>
        <p:spPr>
          <a:xfrm>
            <a:off x="0" y="1215910"/>
            <a:ext cx="12192000" cy="5174211"/>
          </a:xfrm>
          <a:prstGeom prst="rect">
            <a:avLst/>
          </a:prstGeom>
        </p:spPr>
      </p:pic>
    </p:spTree>
    <p:extLst>
      <p:ext uri="{BB962C8B-B14F-4D97-AF65-F5344CB8AC3E}">
        <p14:creationId xmlns:p14="http://schemas.microsoft.com/office/powerpoint/2010/main" val="2261894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2E682-7626-E184-BD3C-1B6DED7E9830}"/>
            </a:ext>
          </a:extLst>
        </p:cNvPr>
        <p:cNvGrpSpPr/>
        <p:nvPr/>
      </p:nvGrpSpPr>
      <p:grpSpPr>
        <a:xfrm>
          <a:off x="0" y="0"/>
          <a:ext cx="0" cy="0"/>
          <a:chOff x="0" y="0"/>
          <a:chExt cx="0" cy="0"/>
        </a:xfrm>
      </p:grpSpPr>
      <p:sp>
        <p:nvSpPr>
          <p:cNvPr id="13" name="CaixaDeTexto 12">
            <a:extLst>
              <a:ext uri="{FF2B5EF4-FFF2-40B4-BE49-F238E27FC236}">
                <a16:creationId xmlns:a16="http://schemas.microsoft.com/office/drawing/2014/main" id="{8EB69EE8-DC74-C4AF-76FB-FF1DB6C8BFA6}"/>
              </a:ext>
            </a:extLst>
          </p:cNvPr>
          <p:cNvSpPr txBox="1"/>
          <p:nvPr/>
        </p:nvSpPr>
        <p:spPr>
          <a:xfrm>
            <a:off x="5642344" y="2977117"/>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2">
            <a:extLst>
              <a:ext uri="{FF2B5EF4-FFF2-40B4-BE49-F238E27FC236}">
                <a16:creationId xmlns:a16="http://schemas.microsoft.com/office/drawing/2014/main" id="{4BF16B30-1450-FAC6-E4B2-88AEC88E5B82}"/>
              </a:ext>
            </a:extLst>
          </p:cNvPr>
          <p:cNvSpPr txBox="1"/>
          <p:nvPr/>
        </p:nvSpPr>
        <p:spPr>
          <a:xfrm>
            <a:off x="6299200" y="6597805"/>
            <a:ext cx="572700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Fonte: You et al., 2021; Golnar et al., 2019; Oliveira et al., 2020; Pigprogress.net, WOAH (2026)</a:t>
            </a:r>
          </a:p>
        </p:txBody>
      </p:sp>
      <p:pic>
        <p:nvPicPr>
          <p:cNvPr id="3" name="Imagem 2">
            <a:extLst>
              <a:ext uri="{FF2B5EF4-FFF2-40B4-BE49-F238E27FC236}">
                <a16:creationId xmlns:a16="http://schemas.microsoft.com/office/drawing/2014/main" id="{4AB76B48-89A6-6D58-B491-D2AF16ED2D70}"/>
              </a:ext>
            </a:extLst>
          </p:cNvPr>
          <p:cNvPicPr>
            <a:picLocks noChangeAspect="1"/>
          </p:cNvPicPr>
          <p:nvPr/>
        </p:nvPicPr>
        <p:blipFill>
          <a:blip r:embed="rId2"/>
          <a:stretch>
            <a:fillRect/>
          </a:stretch>
        </p:blipFill>
        <p:spPr>
          <a:xfrm>
            <a:off x="18161" y="1"/>
            <a:ext cx="12173839" cy="6507484"/>
          </a:xfrm>
          <a:prstGeom prst="rect">
            <a:avLst/>
          </a:prstGeom>
        </p:spPr>
      </p:pic>
    </p:spTree>
    <p:extLst>
      <p:ext uri="{BB962C8B-B14F-4D97-AF65-F5344CB8AC3E}">
        <p14:creationId xmlns:p14="http://schemas.microsoft.com/office/powerpoint/2010/main" val="959858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33;p36">
            <a:extLst>
              <a:ext uri="{FF2B5EF4-FFF2-40B4-BE49-F238E27FC236}">
                <a16:creationId xmlns:a16="http://schemas.microsoft.com/office/drawing/2014/main" id="{CB617883-B27A-2090-3D0C-6FDC9DE70B4A}"/>
              </a:ext>
            </a:extLst>
          </p:cNvPr>
          <p:cNvSpPr txBox="1"/>
          <p:nvPr/>
        </p:nvSpPr>
        <p:spPr>
          <a:xfrm>
            <a:off x="308325" y="415694"/>
            <a:ext cx="11575349" cy="3948916"/>
          </a:xfrm>
          <a:prstGeom prst="rect">
            <a:avLst/>
          </a:prstGeom>
          <a:noFill/>
          <a:ln>
            <a:noFill/>
          </a:ln>
        </p:spPr>
        <p:txBody>
          <a:bodyPr spcFirstLastPara="1" wrap="square" lIns="121900" tIns="121900" rIns="121900" bIns="121900" anchor="t" anchorCtr="0">
            <a:noAutofit/>
          </a:bodyPr>
          <a:lstStyle/>
          <a:p>
            <a:pPr algn="just">
              <a:defRPr/>
            </a:pPr>
            <a:r>
              <a:rPr lang="en-US" sz="3200" b="1" dirty="0">
                <a:solidFill>
                  <a:srgbClr val="8E0000"/>
                </a:solidFill>
                <a:latin typeface="Arial" panose="020B0604020202020204" pitchFamily="34" charset="0"/>
                <a:cs typeface="Arial" panose="020B0604020202020204" pitchFamily="34" charset="0"/>
              </a:rPr>
              <a:t>Via de </a:t>
            </a:r>
            <a:r>
              <a:rPr lang="en-US" sz="3200" b="1" dirty="0" err="1">
                <a:solidFill>
                  <a:srgbClr val="8E0000"/>
                </a:solidFill>
                <a:latin typeface="Arial" panose="020B0604020202020204" pitchFamily="34" charset="0"/>
                <a:cs typeface="Arial" panose="020B0604020202020204" pitchFamily="34" charset="0"/>
              </a:rPr>
              <a:t>introdução</a:t>
            </a:r>
            <a:r>
              <a:rPr lang="en-US" sz="3200" b="1" dirty="0">
                <a:solidFill>
                  <a:srgbClr val="8E0000"/>
                </a:solidFill>
                <a:latin typeface="Arial" panose="020B0604020202020204" pitchFamily="34" charset="0"/>
                <a:cs typeface="Arial" panose="020B0604020202020204" pitchFamily="34" charset="0"/>
              </a:rPr>
              <a:t>: </a:t>
            </a:r>
            <a:r>
              <a:rPr lang="en-US" sz="3200" b="1" dirty="0" err="1">
                <a:solidFill>
                  <a:srgbClr val="8E0000"/>
                </a:solidFill>
                <a:latin typeface="Arial" panose="020B0604020202020204" pitchFamily="34" charset="0"/>
                <a:cs typeface="Arial" panose="020B0604020202020204" pitchFamily="34" charset="0"/>
              </a:rPr>
              <a:t>movimentação</a:t>
            </a:r>
            <a:r>
              <a:rPr lang="en-US" sz="3200" b="1" dirty="0">
                <a:solidFill>
                  <a:srgbClr val="8E0000"/>
                </a:solidFill>
                <a:latin typeface="Arial" panose="020B0604020202020204" pitchFamily="34" charset="0"/>
                <a:cs typeface="Arial" panose="020B0604020202020204" pitchFamily="34" charset="0"/>
              </a:rPr>
              <a:t> de </a:t>
            </a:r>
            <a:r>
              <a:rPr lang="en-US" sz="3200" b="1" dirty="0" err="1">
                <a:solidFill>
                  <a:srgbClr val="8E0000"/>
                </a:solidFill>
                <a:latin typeface="Arial" panose="020B0604020202020204" pitchFamily="34" charset="0"/>
                <a:cs typeface="Arial" panose="020B0604020202020204" pitchFamily="34" charset="0"/>
              </a:rPr>
              <a:t>javalis</a:t>
            </a:r>
            <a:r>
              <a:rPr lang="en-US" sz="3200" b="1" dirty="0">
                <a:solidFill>
                  <a:srgbClr val="8E0000"/>
                </a:solidFill>
                <a:latin typeface="Arial" panose="020B0604020202020204" pitchFamily="34" charset="0"/>
                <a:cs typeface="Arial" panose="020B0604020202020204" pitchFamily="34" charset="0"/>
              </a:rPr>
              <a:t> (</a:t>
            </a:r>
            <a:r>
              <a:rPr lang="en-US" sz="3200" b="1" dirty="0" err="1">
                <a:solidFill>
                  <a:srgbClr val="8E0000"/>
                </a:solidFill>
                <a:latin typeface="Arial" panose="020B0604020202020204" pitchFamily="34" charset="0"/>
                <a:cs typeface="Arial" panose="020B0604020202020204" pitchFamily="34" charset="0"/>
              </a:rPr>
              <a:t>Parte</a:t>
            </a:r>
            <a:r>
              <a:rPr lang="en-US" sz="3200" b="1" dirty="0">
                <a:solidFill>
                  <a:srgbClr val="8E0000"/>
                </a:solidFill>
                <a:latin typeface="Arial" panose="020B0604020202020204" pitchFamily="34" charset="0"/>
                <a:cs typeface="Arial" panose="020B0604020202020204" pitchFamily="34" charset="0"/>
              </a:rPr>
              <a:t> 2)</a:t>
            </a:r>
          </a:p>
          <a:p>
            <a:pPr algn="just">
              <a:defRPr/>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defRPr/>
            </a:pPr>
            <a:r>
              <a:rPr lang="en-US" sz="2800" dirty="0">
                <a:latin typeface="Arial" panose="020B0604020202020204" pitchFamily="34" charset="0"/>
                <a:cs typeface="Arial" panose="020B0604020202020204" pitchFamily="34" charset="0"/>
              </a:rPr>
              <a:t>Dados </a:t>
            </a:r>
            <a:r>
              <a:rPr lang="en-US" sz="2800" dirty="0" err="1">
                <a:latin typeface="Arial" panose="020B0604020202020204" pitchFamily="34" charset="0"/>
                <a:cs typeface="Arial" panose="020B0604020202020204" pitchFamily="34" charset="0"/>
              </a:rPr>
              <a:t>oficiais</a:t>
            </a:r>
            <a:r>
              <a:rPr lang="en-US" sz="2800" dirty="0">
                <a:latin typeface="Arial" panose="020B0604020202020204" pitchFamily="34" charset="0"/>
                <a:cs typeface="Arial" panose="020B0604020202020204" pitchFamily="34" charset="0"/>
              </a:rPr>
              <a:t> de </a:t>
            </a:r>
            <a:r>
              <a:rPr lang="en-US" sz="2800" dirty="0" err="1">
                <a:latin typeface="Arial" panose="020B0604020202020204" pitchFamily="34" charset="0"/>
                <a:cs typeface="Arial" panose="020B0604020202020204" pitchFamily="34" charset="0"/>
              </a:rPr>
              <a:t>propriedades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rurais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tipo</a:t>
            </a:r>
            <a:r>
              <a:rPr lang="en-US" sz="2800" dirty="0">
                <a:latin typeface="Arial" panose="020B0604020202020204" pitchFamily="34" charset="0"/>
                <a:cs typeface="Arial" panose="020B0604020202020204" pitchFamily="34" charset="0"/>
              </a:rPr>
              <a:t> de </a:t>
            </a:r>
            <a:r>
              <a:rPr lang="en-US" sz="2800" dirty="0" err="1">
                <a:latin typeface="Arial" panose="020B0604020202020204" pitchFamily="34" charset="0"/>
                <a:cs typeface="Arial" panose="020B0604020202020204" pitchFamily="34" charset="0"/>
              </a:rPr>
              <a:t>exploração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localização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geográfica</a:t>
            </a:r>
            <a:r>
              <a:rPr lang="en-US" sz="2800" dirty="0">
                <a:latin typeface="Arial" panose="020B0604020202020204" pitchFamily="34" charset="0"/>
                <a:cs typeface="Arial" panose="020B0604020202020204" pitchFamily="34" charset="0"/>
              </a:rPr>
              <a:t> e </a:t>
            </a:r>
            <a:r>
              <a:rPr lang="en-US" sz="2800" dirty="0" err="1">
                <a:latin typeface="Arial" panose="020B0604020202020204" pitchFamily="34" charset="0"/>
                <a:cs typeface="Arial" panose="020B0604020202020204" pitchFamily="34" charset="0"/>
              </a:rPr>
              <a:t>número</a:t>
            </a:r>
            <a:r>
              <a:rPr lang="en-US" sz="2800" dirty="0">
                <a:latin typeface="Arial" panose="020B0604020202020204" pitchFamily="34" charset="0"/>
                <a:cs typeface="Arial" panose="020B0604020202020204" pitchFamily="34" charset="0"/>
              </a:rPr>
              <a:t> de </a:t>
            </a:r>
            <a:r>
              <a:rPr lang="en-US" sz="2800" dirty="0" err="1">
                <a:latin typeface="Arial" panose="020B0604020202020204" pitchFamily="34" charset="0"/>
                <a:cs typeface="Arial" panose="020B0604020202020204" pitchFamily="34" charset="0"/>
              </a:rPr>
              <a:t>suínos</a:t>
            </a:r>
            <a:r>
              <a:rPr lang="en-US" sz="2800" dirty="0">
                <a:latin typeface="Arial" panose="020B0604020202020204" pitchFamily="34" charset="0"/>
                <a:cs typeface="Arial" panose="020B0604020202020204" pitchFamily="34" charset="0"/>
              </a:rPr>
              <a:t> (base de dados do INDEA, 2019)</a:t>
            </a:r>
          </a:p>
          <a:p>
            <a:pPr marL="285750" indent="-285750" algn="just">
              <a:buFont typeface="Arial" panose="020B0604020202020204" pitchFamily="34" charset="0"/>
              <a:buChar char="•"/>
              <a:defRPr/>
            </a:pPr>
            <a:endParaRPr lang="en-US" sz="28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defRPr/>
            </a:pPr>
            <a:r>
              <a:rPr lang="en-US" sz="2800" dirty="0" err="1">
                <a:effectLst/>
                <a:latin typeface="Arial" panose="020B0604020202020204" pitchFamily="34" charset="0"/>
                <a:ea typeface="Calibri" panose="020F0502020204030204" pitchFamily="34" charset="0"/>
                <a:cs typeface="Arial" panose="020B0604020202020204" pitchFamily="34" charset="0"/>
              </a:rPr>
              <a:t>Usado</a:t>
            </a:r>
            <a:r>
              <a:rPr lang="en-US" sz="2800" dirty="0">
                <a:effectLst/>
                <a:latin typeface="Arial" panose="020B0604020202020204" pitchFamily="34" charset="0"/>
                <a:ea typeface="Calibri" panose="020F0502020204030204" pitchFamily="34" charset="0"/>
                <a:cs typeface="Arial" panose="020B0604020202020204" pitchFamily="34" charset="0"/>
              </a:rPr>
              <a:t> KZ </a:t>
            </a:r>
            <a:r>
              <a:rPr lang="en-US" sz="2800" dirty="0" err="1">
                <a:effectLst/>
                <a:latin typeface="Arial" panose="020B0604020202020204" pitchFamily="34" charset="0"/>
                <a:ea typeface="Calibri" panose="020F0502020204030204" pitchFamily="34" charset="0"/>
                <a:cs typeface="Arial" panose="020B0604020202020204" pitchFamily="34" charset="0"/>
              </a:rPr>
              <a:t>modelo</a:t>
            </a:r>
            <a:r>
              <a:rPr lang="en-US" sz="2800" dirty="0">
                <a:effectLst/>
                <a:latin typeface="Arial" panose="020B0604020202020204" pitchFamily="34" charset="0"/>
                <a:ea typeface="Calibri" panose="020F0502020204030204" pitchFamily="34" charset="0"/>
                <a:cs typeface="Arial" panose="020B0604020202020204" pitchFamily="34" charset="0"/>
              </a:rPr>
              <a:t> do KZ para </a:t>
            </a:r>
            <a:r>
              <a:rPr lang="en-US" sz="2800" dirty="0" err="1">
                <a:effectLst/>
                <a:latin typeface="Arial" panose="020B0604020202020204" pitchFamily="34" charset="0"/>
                <a:ea typeface="Calibri" panose="020F0502020204030204" pitchFamily="34" charset="0"/>
                <a:cs typeface="Arial" panose="020B0604020202020204" pitchFamily="34" charset="0"/>
              </a:rPr>
              <a:t>os</a:t>
            </a:r>
            <a:r>
              <a:rPr lang="en-US" sz="2800" dirty="0">
                <a:effectLst/>
                <a:latin typeface="Arial" panose="020B0604020202020204" pitchFamily="34" charset="0"/>
                <a:ea typeface="Calibri" panose="020F0502020204030204" pitchFamily="34" charset="0"/>
                <a:cs typeface="Arial" panose="020B0604020202020204" pitchFamily="34" charset="0"/>
              </a:rPr>
              <a:t> dados de MT </a:t>
            </a:r>
            <a:r>
              <a:rPr lang="en-US" sz="2800" dirty="0">
                <a:latin typeface="Arial" panose="020B0604020202020204" pitchFamily="34" charset="0"/>
                <a:ea typeface="Calibri" panose="020F0502020204030204" pitchFamily="34" charset="0"/>
                <a:cs typeface="Arial" panose="020B0604020202020204" pitchFamily="34" charset="0"/>
              </a:rPr>
              <a:t>para </a:t>
            </a:r>
            <a:r>
              <a:rPr lang="en-US" sz="2800" dirty="0" err="1">
                <a:latin typeface="Arial" panose="020B0604020202020204" pitchFamily="34" charset="0"/>
                <a:ea typeface="Calibri" panose="020F0502020204030204" pitchFamily="34" charset="0"/>
                <a:cs typeface="Arial" panose="020B0604020202020204" pitchFamily="34" charset="0"/>
              </a:rPr>
              <a:t>cada</a:t>
            </a:r>
            <a:r>
              <a:rPr lang="en-US" sz="2800" dirty="0">
                <a:latin typeface="Arial" panose="020B0604020202020204" pitchFamily="34" charset="0"/>
                <a:ea typeface="Calibri" panose="020F0502020204030204" pitchFamily="34" charset="0"/>
                <a:cs typeface="Arial" panose="020B0604020202020204" pitchFamily="34" charset="0"/>
              </a:rPr>
              <a:t> </a:t>
            </a:r>
            <a:r>
              <a:rPr lang="en-US" sz="2800" dirty="0" err="1">
                <a:latin typeface="Arial" panose="020B0604020202020204" pitchFamily="34" charset="0"/>
                <a:ea typeface="Calibri" panose="020F0502020204030204" pitchFamily="34" charset="0"/>
                <a:cs typeface="Arial" panose="020B0604020202020204" pitchFamily="34" charset="0"/>
              </a:rPr>
              <a:t>município</a:t>
            </a:r>
            <a:r>
              <a:rPr lang="en-US" sz="2800" dirty="0">
                <a:effectLst/>
                <a:latin typeface="Arial" panose="020B0604020202020204" pitchFamily="34" charset="0"/>
                <a:ea typeface="Calibri" panose="020F0502020204030204" pitchFamily="34" charset="0"/>
                <a:cs typeface="Arial" panose="020B0604020202020204" pitchFamily="34" charset="0"/>
              </a:rPr>
              <a:t> (141 municipios de MT (</a:t>
            </a:r>
            <a:r>
              <a:rPr lang="en-US" sz="2800" dirty="0">
                <a:latin typeface="Arial" panose="020B0604020202020204" pitchFamily="34" charset="0"/>
                <a:ea typeface="Calibri" panose="020F0502020204030204" pitchFamily="34" charset="0"/>
                <a:cs typeface="Arial" panose="020B0604020202020204" pitchFamily="34" charset="0"/>
              </a:rPr>
              <a:t>alto</a:t>
            </a:r>
            <a:r>
              <a:rPr lang="en-US" sz="2800" dirty="0">
                <a:effectLst/>
                <a:latin typeface="Arial" panose="020B0604020202020204" pitchFamily="34" charset="0"/>
                <a:ea typeface="Calibri" panose="020F0502020204030204" pitchFamily="34" charset="0"/>
                <a:cs typeface="Arial" panose="020B0604020202020204" pitchFamily="34" charset="0"/>
              </a:rPr>
              <a:t>/</a:t>
            </a:r>
            <a:r>
              <a:rPr lang="en-US" sz="2800" dirty="0" err="1">
                <a:effectLst/>
                <a:latin typeface="Arial" panose="020B0604020202020204" pitchFamily="34" charset="0"/>
                <a:ea typeface="Calibri" panose="020F0502020204030204" pitchFamily="34" charset="0"/>
                <a:cs typeface="Arial" panose="020B0604020202020204" pitchFamily="34" charset="0"/>
              </a:rPr>
              <a:t>baixo</a:t>
            </a:r>
            <a:r>
              <a:rPr lang="en-US" sz="2800" dirty="0">
                <a:effectLst/>
                <a:latin typeface="Arial" panose="020B0604020202020204" pitchFamily="34" charset="0"/>
                <a:ea typeface="Calibri" panose="020F0502020204030204" pitchFamily="34" charset="0"/>
                <a:cs typeface="Arial" panose="020B0604020202020204" pitchFamily="34" charset="0"/>
              </a:rPr>
              <a:t>; sim/</a:t>
            </a:r>
            <a:r>
              <a:rPr lang="en-US" sz="2800" dirty="0" err="1">
                <a:effectLst/>
                <a:latin typeface="Arial" panose="020B0604020202020204" pitchFamily="34" charset="0"/>
                <a:ea typeface="Calibri" panose="020F0502020204030204" pitchFamily="34" charset="0"/>
                <a:cs typeface="Arial" panose="020B0604020202020204" pitchFamily="34" charset="0"/>
              </a:rPr>
              <a:t>não</a:t>
            </a:r>
            <a:r>
              <a:rPr lang="en-US" sz="2800" dirty="0">
                <a:effectLst/>
                <a:latin typeface="Arial" panose="020B0604020202020204" pitchFamily="34" charset="0"/>
                <a:ea typeface="Calibri" panose="020F0502020204030204" pitchFamily="34" charset="0"/>
                <a:cs typeface="Arial" panose="020B0604020202020204" pitchFamily="34" charset="0"/>
              </a:rPr>
              <a:t>)  ---- RLO  ---- </a:t>
            </a:r>
            <a:r>
              <a:rPr lang="en-US" sz="2800" dirty="0" err="1">
                <a:effectLst/>
                <a:latin typeface="Arial" panose="020B0604020202020204" pitchFamily="34" charset="0"/>
                <a:ea typeface="Calibri" panose="020F0502020204030204" pitchFamily="34" charset="0"/>
                <a:cs typeface="Arial" panose="020B0604020202020204" pitchFamily="34" charset="0"/>
              </a:rPr>
              <a:t>risco</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aproximado</a:t>
            </a:r>
            <a:r>
              <a:rPr lang="en-US" sz="2800" dirty="0">
                <a:effectLst/>
                <a:latin typeface="Arial" panose="020B0604020202020204" pitchFamily="34" charset="0"/>
                <a:ea typeface="Calibri" panose="020F0502020204030204" pitchFamily="34" charset="0"/>
                <a:cs typeface="Arial" panose="020B0604020202020204" pitchFamily="34" charset="0"/>
              </a:rPr>
              <a:t> final)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000000"/>
              </a:solidFill>
              <a:latin typeface="Arial"/>
              <a:ea typeface="Roboto Condensed Light"/>
              <a:cs typeface="Roboto Condensed Light"/>
              <a:sym typeface="Roboto Condensed Light"/>
            </a:endParaRPr>
          </a:p>
          <a:p>
            <a:pPr lvl="1" algn="just">
              <a:defRPr/>
            </a:pPr>
            <a:endParaRPr lang="en-US" sz="2400" dirty="0">
              <a:latin typeface="Arial"/>
              <a:ea typeface="Roboto Condensed Light"/>
              <a:sym typeface="Roboto Condensed Light"/>
            </a:endParaRPr>
          </a:p>
          <a:p>
            <a:pPr algn="just">
              <a:defRPr/>
            </a:pPr>
            <a:endParaRPr lang="en-US" sz="2400" b="1" dirty="0">
              <a:latin typeface="Arial" panose="020B0604020202020204" pitchFamily="34" charset="0"/>
              <a:ea typeface="Times New Roman" panose="02020603050405020304" pitchFamily="18" charset="0"/>
            </a:endParaRPr>
          </a:p>
          <a:p>
            <a:pPr marR="0" lvl="0" algn="just"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effectLst/>
              <a:uLnTx/>
              <a:uFillTx/>
              <a:latin typeface="Arial"/>
              <a:ea typeface="Roboto Condensed Light"/>
              <a:cs typeface="Roboto Condensed Light"/>
              <a:sym typeface="Roboto Condensed Light"/>
            </a:endParaRPr>
          </a:p>
        </p:txBody>
      </p:sp>
      <p:sp>
        <p:nvSpPr>
          <p:cNvPr id="5" name="TextBox 4">
            <a:extLst>
              <a:ext uri="{FF2B5EF4-FFF2-40B4-BE49-F238E27FC236}">
                <a16:creationId xmlns:a16="http://schemas.microsoft.com/office/drawing/2014/main" id="{D58947B4-C0FB-CC5F-80C3-91FFCA6FF0C9}"/>
              </a:ext>
            </a:extLst>
          </p:cNvPr>
          <p:cNvSpPr txBox="1"/>
          <p:nvPr/>
        </p:nvSpPr>
        <p:spPr>
          <a:xfrm>
            <a:off x="593888" y="5587695"/>
            <a:ext cx="11289785" cy="707886"/>
          </a:xfrm>
          <a:prstGeom prst="rect">
            <a:avLst/>
          </a:prstGeom>
          <a:noFill/>
          <a:ln w="19050">
            <a:solidFill>
              <a:srgbClr val="8E0000"/>
            </a:solidFill>
          </a:ln>
        </p:spPr>
        <p:txBody>
          <a:bodyPr wrap="square">
            <a:spAutoFit/>
          </a:bodyPr>
          <a:lstStyle/>
          <a:p>
            <a:pPr algn="just">
              <a:defRPr/>
            </a:pPr>
            <a:r>
              <a:rPr lang="en-US" sz="2000" dirty="0" err="1">
                <a:effectLst/>
                <a:latin typeface="Arial" panose="020B0604020202020204" pitchFamily="34" charset="0"/>
                <a:ea typeface="Calibri" panose="020F0502020204030204" pitchFamily="34" charset="0"/>
                <a:cs typeface="Arial" panose="020B0604020202020204" pitchFamily="34" charset="0"/>
              </a:rPr>
              <a:t>Rbm</a:t>
            </a:r>
            <a:r>
              <a:rPr lang="en-US" sz="2000" dirty="0">
                <a:effectLst/>
                <a:latin typeface="Arial" panose="020B0604020202020204" pitchFamily="34" charset="0"/>
                <a:ea typeface="Calibri" panose="020F0502020204030204" pitchFamily="34" charset="0"/>
                <a:cs typeface="Arial" panose="020B0604020202020204" pitchFamily="34" charset="0"/>
              </a:rPr>
              <a:t> =  β</a:t>
            </a:r>
            <a:r>
              <a:rPr lang="en-US" sz="2000" baseline="-25000" dirty="0">
                <a:effectLst/>
                <a:latin typeface="Arial" panose="020B0604020202020204" pitchFamily="34" charset="0"/>
                <a:ea typeface="Calibri" panose="020F0502020204030204" pitchFamily="34" charset="0"/>
                <a:cs typeface="Arial" panose="020B0604020202020204" pitchFamily="34" charset="0"/>
              </a:rPr>
              <a:t>0 </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densidade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suínos</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err="1">
                <a:effectLst/>
                <a:latin typeface="Arial" panose="020B0604020202020204" pitchFamily="34" charset="0"/>
                <a:ea typeface="Calibri" panose="020F0502020204030204" pitchFamily="34" charset="0"/>
                <a:cs typeface="Arial" panose="020B0604020202020204" pitchFamily="34" charset="0"/>
              </a:rPr>
              <a:t>região</a:t>
            </a:r>
            <a:r>
              <a:rPr lang="en-US" sz="2000" dirty="0">
                <a:effectLst/>
                <a:latin typeface="Arial" panose="020B0604020202020204" pitchFamily="34" charset="0"/>
                <a:ea typeface="Calibri" panose="020F0502020204030204" pitchFamily="34" charset="0"/>
                <a:cs typeface="Arial" panose="020B0604020202020204" pitchFamily="34" charset="0"/>
              </a:rPr>
              <a:t> com </a:t>
            </a:r>
            <a:r>
              <a:rPr lang="en-US" sz="2000" dirty="0" err="1">
                <a:effectLst/>
                <a:latin typeface="Arial" panose="020B0604020202020204" pitchFamily="34" charset="0"/>
                <a:ea typeface="Calibri" panose="020F0502020204030204" pitchFamily="34" charset="0"/>
                <a:cs typeface="Arial" panose="020B0604020202020204" pitchFamily="34" charset="0"/>
              </a:rPr>
              <a:t>propriedades</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subsistência</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err="1">
                <a:effectLst/>
                <a:latin typeface="Arial" panose="020B0604020202020204" pitchFamily="34" charset="0"/>
                <a:ea typeface="Calibri" panose="020F0502020204030204" pitchFamily="34" charset="0"/>
                <a:cs typeface="Arial" panose="020B0604020202020204" pitchFamily="34" charset="0"/>
              </a:rPr>
              <a:t>densidade</a:t>
            </a:r>
            <a:r>
              <a:rPr lang="en-US" sz="2000" dirty="0">
                <a:effectLst/>
                <a:latin typeface="Arial" panose="020B0604020202020204" pitchFamily="34" charset="0"/>
                <a:ea typeface="Calibri" panose="020F0502020204030204" pitchFamily="34" charset="0"/>
                <a:cs typeface="Arial" panose="020B0604020202020204" pitchFamily="34" charset="0"/>
              </a:rPr>
              <a:t> humana +</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densidade</a:t>
            </a:r>
            <a:r>
              <a:rPr lang="en-US" sz="2000" dirty="0">
                <a:effectLst/>
                <a:latin typeface="Arial" panose="020B0604020202020204" pitchFamily="34" charset="0"/>
                <a:ea typeface="Calibri" panose="020F0502020204030204" pitchFamily="34" charset="0"/>
                <a:cs typeface="Arial" panose="020B0604020202020204" pitchFamily="34" charset="0"/>
              </a:rPr>
              <a:t> de </a:t>
            </a:r>
            <a:r>
              <a:rPr lang="en-US" sz="2000" dirty="0" err="1">
                <a:effectLst/>
                <a:latin typeface="Arial" panose="020B0604020202020204" pitchFamily="34" charset="0"/>
                <a:ea typeface="Calibri" panose="020F0502020204030204" pitchFamily="34" charset="0"/>
                <a:cs typeface="Arial" panose="020B0604020202020204" pitchFamily="34" charset="0"/>
              </a:rPr>
              <a:t>rodovias</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err="1">
                <a:effectLst/>
                <a:latin typeface="Arial" panose="020B0604020202020204" pitchFamily="34" charset="0"/>
                <a:ea typeface="Calibri" panose="020F0502020204030204" pitchFamily="34" charset="0"/>
                <a:cs typeface="Arial" panose="020B0604020202020204" pitchFamily="34" charset="0"/>
              </a:rPr>
              <a:t>densidade</a:t>
            </a:r>
            <a:r>
              <a:rPr lang="en-US" sz="2000" dirty="0">
                <a:effectLst/>
                <a:latin typeface="Arial" panose="020B0604020202020204" pitchFamily="34" charset="0"/>
                <a:ea typeface="Calibri" panose="020F0502020204030204" pitchFamily="34" charset="0"/>
                <a:cs typeface="Arial" panose="020B0604020202020204" pitchFamily="34" charset="0"/>
              </a:rPr>
              <a:t> de </a:t>
            </a:r>
            <a:r>
              <a:rPr lang="en-US" sz="2000" dirty="0" err="1">
                <a:effectLst/>
                <a:latin typeface="Arial" panose="020B0604020202020204" pitchFamily="34" charset="0"/>
                <a:ea typeface="Calibri" panose="020F0502020204030204" pitchFamily="34" charset="0"/>
                <a:cs typeface="Arial" panose="020B0604020202020204" pitchFamily="34" charset="0"/>
              </a:rPr>
              <a:t>javalis</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err="1">
                <a:effectLst/>
                <a:latin typeface="Arial" panose="020B0604020202020204" pitchFamily="34" charset="0"/>
                <a:ea typeface="Calibri" panose="020F0502020204030204" pitchFamily="34" charset="0"/>
                <a:cs typeface="Arial" panose="020B0604020202020204" pitchFamily="34" charset="0"/>
              </a:rPr>
              <a:t>faz</a:t>
            </a:r>
            <a:r>
              <a:rPr lang="en-US" sz="2000" dirty="0">
                <a:effectLst/>
                <a:latin typeface="Arial" panose="020B0604020202020204" pitchFamily="34" charset="0"/>
                <a:ea typeface="Calibri" panose="020F0502020204030204" pitchFamily="34" charset="0"/>
                <a:cs typeface="Arial" panose="020B0604020202020204" pitchFamily="34" charset="0"/>
              </a:rPr>
              <a:t> divisa/ </a:t>
            </a:r>
            <a:r>
              <a:rPr lang="en-US" sz="2000" dirty="0" err="1">
                <a:effectLst/>
                <a:latin typeface="Arial" panose="020B0604020202020204" pitchFamily="34" charset="0"/>
                <a:ea typeface="Calibri" panose="020F0502020204030204" pitchFamily="34" charset="0"/>
                <a:cs typeface="Arial" panose="020B0604020202020204" pitchFamily="34" charset="0"/>
              </a:rPr>
              <a:t>fronteira</a:t>
            </a:r>
            <a:r>
              <a:rPr lang="en-US" sz="2000" dirty="0">
                <a:effectLst/>
                <a:latin typeface="Arial" panose="020B0604020202020204" pitchFamily="34" charset="0"/>
                <a:ea typeface="Calibri" panose="020F0502020204030204" pitchFamily="34" charset="0"/>
                <a:cs typeface="Arial" panose="020B0604020202020204" pitchFamily="34" charset="0"/>
              </a:rPr>
              <a:t> com zona </a:t>
            </a:r>
            <a:r>
              <a:rPr lang="en-US" sz="2000" dirty="0" err="1">
                <a:effectLst/>
                <a:latin typeface="Arial" panose="020B0604020202020204" pitchFamily="34" charset="0"/>
                <a:ea typeface="Calibri" panose="020F0502020204030204" pitchFamily="34" charset="0"/>
                <a:cs typeface="Arial" panose="020B0604020202020204" pitchFamily="34" charset="0"/>
              </a:rPr>
              <a:t>não</a:t>
            </a:r>
            <a:r>
              <a:rPr lang="en-US" sz="2000" dirty="0">
                <a:effectLst/>
                <a:latin typeface="Arial" panose="020B0604020202020204" pitchFamily="34" charset="0"/>
                <a:ea typeface="Calibri" panose="020F0502020204030204" pitchFamily="34" charset="0"/>
                <a:cs typeface="Arial" panose="020B0604020202020204" pitchFamily="34" charset="0"/>
              </a:rPr>
              <a:t> livre de PSC</a:t>
            </a:r>
          </a:p>
        </p:txBody>
      </p:sp>
      <p:pic>
        <p:nvPicPr>
          <p:cNvPr id="6" name="Picture 5" descr="A cartoon of a dog&#10;&#10;Description automatically generated with low confidence">
            <a:extLst>
              <a:ext uri="{FF2B5EF4-FFF2-40B4-BE49-F238E27FC236}">
                <a16:creationId xmlns:a16="http://schemas.microsoft.com/office/drawing/2014/main" id="{D5B1A05D-E6EC-B1AE-C2C7-4BEC98682CF9}"/>
              </a:ext>
            </a:extLst>
          </p:cNvPr>
          <p:cNvPicPr>
            <a:picLocks noChangeAspect="1"/>
          </p:cNvPicPr>
          <p:nvPr/>
        </p:nvPicPr>
        <p:blipFill>
          <a:blip r:embed="rId3" cstate="hq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0946296" y="66857"/>
            <a:ext cx="1175917" cy="1175917"/>
          </a:xfrm>
          <a:prstGeom prst="rect">
            <a:avLst/>
          </a:prstGeom>
        </p:spPr>
      </p:pic>
    </p:spTree>
    <p:extLst>
      <p:ext uri="{BB962C8B-B14F-4D97-AF65-F5344CB8AC3E}">
        <p14:creationId xmlns:p14="http://schemas.microsoft.com/office/powerpoint/2010/main" val="1438251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011A7-BAA6-ABE1-84AE-8CB008E49CE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6C4CFC-C5CC-2308-D585-85AD3D2E2487}"/>
              </a:ext>
            </a:extLst>
          </p:cNvPr>
          <p:cNvSpPr txBox="1"/>
          <p:nvPr/>
        </p:nvSpPr>
        <p:spPr>
          <a:xfrm>
            <a:off x="4080934" y="61944"/>
            <a:ext cx="34679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Resultados</a:t>
            </a:r>
            <a:endPar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FFFB67D-38EE-6B6B-0794-712DC5C90B76}"/>
              </a:ext>
            </a:extLst>
          </p:cNvPr>
          <p:cNvSpPr txBox="1"/>
          <p:nvPr/>
        </p:nvSpPr>
        <p:spPr>
          <a:xfrm>
            <a:off x="146370" y="613740"/>
            <a:ext cx="11337073"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Via: </a:t>
            </a:r>
            <a:r>
              <a:rPr kumimoji="0" lang="en-US" sz="28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Trânsito</a:t>
            </a:r>
            <a:r>
              <a:rPr kumimoji="0" lang="en-US" sz="28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 legal de </a:t>
            </a:r>
            <a:r>
              <a:rPr kumimoji="0" lang="en-US" sz="28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suínos</a:t>
            </a:r>
            <a:r>
              <a:rPr kumimoji="0" lang="en-US" sz="28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 </a:t>
            </a:r>
            <a:r>
              <a:rPr kumimoji="0" lang="en-US" sz="28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comerciais</a:t>
            </a:r>
            <a:endParaRPr kumimoji="0" lang="en-US" sz="28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endParaRPr>
          </a:p>
        </p:txBody>
      </p:sp>
      <p:graphicFrame>
        <p:nvGraphicFramePr>
          <p:cNvPr id="8" name="Object 7">
            <a:extLst>
              <a:ext uri="{FF2B5EF4-FFF2-40B4-BE49-F238E27FC236}">
                <a16:creationId xmlns:a16="http://schemas.microsoft.com/office/drawing/2014/main" id="{427FD718-1AD7-C3F0-5202-1F270C0DAF3B}"/>
              </a:ext>
            </a:extLst>
          </p:cNvPr>
          <p:cNvGraphicFramePr>
            <a:graphicFrameLocks noChangeAspect="1"/>
          </p:cNvGraphicFramePr>
          <p:nvPr>
            <p:extLst>
              <p:ext uri="{D42A27DB-BD31-4B8C-83A1-F6EECF244321}">
                <p14:modId xmlns:p14="http://schemas.microsoft.com/office/powerpoint/2010/main" val="1718435390"/>
              </p:ext>
            </p:extLst>
          </p:nvPr>
        </p:nvGraphicFramePr>
        <p:xfrm>
          <a:off x="3648172" y="1166489"/>
          <a:ext cx="5618376" cy="5629567"/>
        </p:xfrm>
        <a:graphic>
          <a:graphicData uri="http://schemas.openxmlformats.org/presentationml/2006/ole">
            <mc:AlternateContent xmlns:mc="http://schemas.openxmlformats.org/markup-compatibility/2006">
              <mc:Choice xmlns:v="urn:schemas-microsoft-com:vml" Requires="v">
                <p:oleObj name="Bitmap Image" r:id="rId3" imgW="3187800" imgH="3193920" progId="Paint.Picture">
                  <p:embed/>
                </p:oleObj>
              </mc:Choice>
              <mc:Fallback>
                <p:oleObj name="Bitmap Image" r:id="rId3" imgW="3187800" imgH="3193920" progId="Paint.Picture">
                  <p:embed/>
                  <p:pic>
                    <p:nvPicPr>
                      <p:cNvPr id="8" name="Object 7">
                        <a:extLst>
                          <a:ext uri="{FF2B5EF4-FFF2-40B4-BE49-F238E27FC236}">
                            <a16:creationId xmlns:a16="http://schemas.microsoft.com/office/drawing/2014/main" id="{427FD718-1AD7-C3F0-5202-1F270C0DAF3B}"/>
                          </a:ext>
                        </a:extLst>
                      </p:cNvPr>
                      <p:cNvPicPr/>
                      <p:nvPr/>
                    </p:nvPicPr>
                    <p:blipFill>
                      <a:blip r:embed="rId4"/>
                      <a:stretch>
                        <a:fillRect/>
                      </a:stretch>
                    </p:blipFill>
                    <p:spPr>
                      <a:xfrm>
                        <a:off x="3648172" y="1166489"/>
                        <a:ext cx="5618376" cy="5629567"/>
                      </a:xfrm>
                      <a:prstGeom prst="rect">
                        <a:avLst/>
                      </a:prstGeom>
                    </p:spPr>
                  </p:pic>
                </p:oleObj>
              </mc:Fallback>
            </mc:AlternateContent>
          </a:graphicData>
        </a:graphic>
      </p:graphicFrame>
      <p:pic>
        <p:nvPicPr>
          <p:cNvPr id="5" name="Picture 4" descr="A picture containing shape&#10;&#10;Description automatically generated">
            <a:extLst>
              <a:ext uri="{FF2B5EF4-FFF2-40B4-BE49-F238E27FC236}">
                <a16:creationId xmlns:a16="http://schemas.microsoft.com/office/drawing/2014/main" id="{6885EC2E-8747-1BC2-D8C0-6E2E715294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40888" y="771749"/>
            <a:ext cx="1184454" cy="1184454"/>
          </a:xfrm>
          <a:prstGeom prst="rect">
            <a:avLst/>
          </a:prstGeom>
        </p:spPr>
      </p:pic>
    </p:spTree>
    <p:extLst>
      <p:ext uri="{BB962C8B-B14F-4D97-AF65-F5344CB8AC3E}">
        <p14:creationId xmlns:p14="http://schemas.microsoft.com/office/powerpoint/2010/main" val="2557727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FAC4A-BACA-9F1A-4FDA-9E4E197F82C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73D4DE2-A4A3-AC33-101C-BB086FC8BBAC}"/>
              </a:ext>
            </a:extLst>
          </p:cNvPr>
          <p:cNvSpPr txBox="1"/>
          <p:nvPr/>
        </p:nvSpPr>
        <p:spPr>
          <a:xfrm>
            <a:off x="135151" y="192754"/>
            <a:ext cx="9806279"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Via: </a:t>
            </a:r>
            <a:r>
              <a:rPr kumimoji="0" lang="en-US" sz="32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Movimento</a:t>
            </a:r>
            <a:r>
              <a:rPr kumimoji="0" lang="en-US" sz="32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 de </a:t>
            </a:r>
            <a:r>
              <a:rPr kumimoji="0" lang="en-US" sz="32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javalis</a:t>
            </a:r>
            <a:r>
              <a:rPr kumimoji="0" lang="en-US" sz="32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 </a:t>
            </a:r>
            <a:r>
              <a:rPr kumimoji="0" lang="en-US" sz="32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suínos</a:t>
            </a:r>
            <a:r>
              <a:rPr kumimoji="0" lang="en-US" sz="32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 </a:t>
            </a:r>
            <a:r>
              <a:rPr kumimoji="0" lang="en-US" sz="32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asselvajados</a:t>
            </a:r>
            <a:endParaRPr kumimoji="0" lang="en-US" sz="32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endParaRPr>
          </a:p>
        </p:txBody>
      </p:sp>
      <p:pic>
        <p:nvPicPr>
          <p:cNvPr id="3" name="Picture 2" descr="Map&#10;&#10;Description automatically generated">
            <a:extLst>
              <a:ext uri="{FF2B5EF4-FFF2-40B4-BE49-F238E27FC236}">
                <a16:creationId xmlns:a16="http://schemas.microsoft.com/office/drawing/2014/main" id="{10C5B8B5-F5B2-E246-1FF9-D381E504B8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0396" y="846552"/>
            <a:ext cx="6693031" cy="6018556"/>
          </a:xfrm>
          <a:prstGeom prst="rect">
            <a:avLst/>
          </a:prstGeom>
        </p:spPr>
      </p:pic>
      <p:pic>
        <p:nvPicPr>
          <p:cNvPr id="6" name="Picture 5" descr="A cartoon of a dog&#10;&#10;Description automatically generated with low confidence">
            <a:extLst>
              <a:ext uri="{FF2B5EF4-FFF2-40B4-BE49-F238E27FC236}">
                <a16:creationId xmlns:a16="http://schemas.microsoft.com/office/drawing/2014/main" id="{685C8A0E-4496-BDF1-2E3B-6843C16886F9}"/>
              </a:ext>
            </a:extLst>
          </p:cNvPr>
          <p:cNvPicPr>
            <a:picLocks noChangeAspect="1"/>
          </p:cNvPicPr>
          <p:nvPr/>
        </p:nvPicPr>
        <p:blipFill>
          <a:blip r:embed="rId4" cstate="hq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0605436" y="192754"/>
            <a:ext cx="1278237" cy="1278237"/>
          </a:xfrm>
          <a:prstGeom prst="rect">
            <a:avLst/>
          </a:prstGeom>
        </p:spPr>
      </p:pic>
    </p:spTree>
    <p:extLst>
      <p:ext uri="{BB962C8B-B14F-4D97-AF65-F5344CB8AC3E}">
        <p14:creationId xmlns:p14="http://schemas.microsoft.com/office/powerpoint/2010/main" val="1827460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DE541-E2C6-8C4C-458A-3FD2D28CB8C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1112C2B-1020-D8C9-087D-0E3689E81BE2}"/>
              </a:ext>
            </a:extLst>
          </p:cNvPr>
          <p:cNvSpPr txBox="1"/>
          <p:nvPr/>
        </p:nvSpPr>
        <p:spPr>
          <a:xfrm>
            <a:off x="83326" y="51683"/>
            <a:ext cx="10948307"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8E0000"/>
                </a:solidFill>
                <a:effectLst/>
                <a:uLnTx/>
                <a:uFillTx/>
                <a:latin typeface="Arial"/>
                <a:ea typeface="Roboto Condensed Light"/>
                <a:cs typeface="+mn-cs"/>
                <a:sym typeface="Roboto Condensed Light"/>
              </a:rPr>
              <a:t>Combina</a:t>
            </a:r>
            <a:r>
              <a:rPr kumimoji="0" lang="pt-BR" sz="32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ção dos riscos para as duas vias por município de Mato Grosso</a:t>
            </a:r>
            <a:endParaRPr kumimoji="0" lang="en-US" sz="3200" b="1" i="0" u="none" strike="noStrike" kern="1200" cap="none" spc="0" normalizeH="0" baseline="0" noProof="0" dirty="0">
              <a:ln>
                <a:noFill/>
              </a:ln>
              <a:solidFill>
                <a:srgbClr val="8E0000"/>
              </a:solidFill>
              <a:effectLst/>
              <a:uLnTx/>
              <a:uFillTx/>
              <a:latin typeface="Arial"/>
              <a:ea typeface="Roboto Condensed Light"/>
              <a:cs typeface="+mn-cs"/>
              <a:sym typeface="Roboto Condensed Light"/>
            </a:endParaRPr>
          </a:p>
        </p:txBody>
      </p:sp>
      <p:graphicFrame>
        <p:nvGraphicFramePr>
          <p:cNvPr id="3" name="Object 2">
            <a:extLst>
              <a:ext uri="{FF2B5EF4-FFF2-40B4-BE49-F238E27FC236}">
                <a16:creationId xmlns:a16="http://schemas.microsoft.com/office/drawing/2014/main" id="{700E8443-FB14-9943-DEC4-6DD57DD0580D}"/>
              </a:ext>
            </a:extLst>
          </p:cNvPr>
          <p:cNvGraphicFramePr>
            <a:graphicFrameLocks noChangeAspect="1"/>
          </p:cNvGraphicFramePr>
          <p:nvPr>
            <p:extLst>
              <p:ext uri="{D42A27DB-BD31-4B8C-83A1-F6EECF244321}">
                <p14:modId xmlns:p14="http://schemas.microsoft.com/office/powerpoint/2010/main" val="2272895517"/>
              </p:ext>
            </p:extLst>
          </p:nvPr>
        </p:nvGraphicFramePr>
        <p:xfrm>
          <a:off x="3036040" y="1224654"/>
          <a:ext cx="5379161" cy="5633346"/>
        </p:xfrm>
        <a:graphic>
          <a:graphicData uri="http://schemas.openxmlformats.org/presentationml/2006/ole">
            <mc:AlternateContent xmlns:mc="http://schemas.openxmlformats.org/markup-compatibility/2006">
              <mc:Choice xmlns:v="urn:schemas-microsoft-com:vml" Requires="v">
                <p:oleObj name="Bitmap Image" r:id="rId3" imgW="15551280" imgH="16287840" progId="Paint.Picture">
                  <p:embed/>
                </p:oleObj>
              </mc:Choice>
              <mc:Fallback>
                <p:oleObj name="Bitmap Image" r:id="rId3" imgW="15551280" imgH="16287840" progId="Paint.Picture">
                  <p:embed/>
                  <p:pic>
                    <p:nvPicPr>
                      <p:cNvPr id="3" name="Object 2">
                        <a:extLst>
                          <a:ext uri="{FF2B5EF4-FFF2-40B4-BE49-F238E27FC236}">
                            <a16:creationId xmlns:a16="http://schemas.microsoft.com/office/drawing/2014/main" id="{700E8443-FB14-9943-DEC4-6DD57DD0580D}"/>
                          </a:ext>
                        </a:extLst>
                      </p:cNvPr>
                      <p:cNvPicPr/>
                      <p:nvPr/>
                    </p:nvPicPr>
                    <p:blipFill>
                      <a:blip r:embed="rId4"/>
                      <a:stretch>
                        <a:fillRect/>
                      </a:stretch>
                    </p:blipFill>
                    <p:spPr>
                      <a:xfrm>
                        <a:off x="3036040" y="1224654"/>
                        <a:ext cx="5379161" cy="5633346"/>
                      </a:xfrm>
                      <a:prstGeom prst="rect">
                        <a:avLst/>
                      </a:prstGeom>
                    </p:spPr>
                  </p:pic>
                </p:oleObj>
              </mc:Fallback>
            </mc:AlternateContent>
          </a:graphicData>
        </a:graphic>
      </p:graphicFrame>
      <p:grpSp>
        <p:nvGrpSpPr>
          <p:cNvPr id="10" name="Group 9">
            <a:extLst>
              <a:ext uri="{FF2B5EF4-FFF2-40B4-BE49-F238E27FC236}">
                <a16:creationId xmlns:a16="http://schemas.microsoft.com/office/drawing/2014/main" id="{834750E7-474B-F56D-5B17-3CFD69D606AD}"/>
              </a:ext>
            </a:extLst>
          </p:cNvPr>
          <p:cNvGrpSpPr/>
          <p:nvPr/>
        </p:nvGrpSpPr>
        <p:grpSpPr>
          <a:xfrm>
            <a:off x="10027094" y="669778"/>
            <a:ext cx="2009078" cy="1281570"/>
            <a:chOff x="8995507" y="485368"/>
            <a:chExt cx="2595551" cy="1525218"/>
          </a:xfrm>
        </p:grpSpPr>
        <p:pic>
          <p:nvPicPr>
            <p:cNvPr id="8" name="Picture 7" descr="A cartoon of a dog&#10;&#10;Description automatically generated with low confidence">
              <a:extLst>
                <a:ext uri="{FF2B5EF4-FFF2-40B4-BE49-F238E27FC236}">
                  <a16:creationId xmlns:a16="http://schemas.microsoft.com/office/drawing/2014/main" id="{B5427E29-307B-D515-B4B0-4E68A29349E8}"/>
                </a:ext>
              </a:extLst>
            </p:cNvPr>
            <p:cNvPicPr>
              <a:picLocks noChangeAspect="1"/>
            </p:cNvPicPr>
            <p:nvPr/>
          </p:nvPicPr>
          <p:blipFill>
            <a:blip r:embed="rId5" cstate="hq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0257345" y="485368"/>
              <a:ext cx="1333713" cy="1333713"/>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8BD03E08-47C8-83D2-F17A-E947DD680D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5507" y="676874"/>
              <a:ext cx="1333712" cy="1333712"/>
            </a:xfrm>
            <a:prstGeom prst="rect">
              <a:avLst/>
            </a:prstGeom>
          </p:spPr>
        </p:pic>
      </p:grpSp>
    </p:spTree>
    <p:extLst>
      <p:ext uri="{BB962C8B-B14F-4D97-AF65-F5344CB8AC3E}">
        <p14:creationId xmlns:p14="http://schemas.microsoft.com/office/powerpoint/2010/main" val="2855627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pPr defTabSz="914446"/>
            <a:r>
              <a:rPr lang="pt-BR" dirty="0">
                <a:solidFill>
                  <a:prstClr val="black">
                    <a:tint val="75000"/>
                  </a:prstClr>
                </a:solidFill>
                <a:latin typeface="Calibri"/>
              </a:rPr>
              <a:t>Vigilância passiva e sanidade </a:t>
            </a:r>
            <a:r>
              <a:rPr lang="pt-BR" dirty="0" err="1">
                <a:solidFill>
                  <a:prstClr val="black">
                    <a:tint val="75000"/>
                  </a:prstClr>
                </a:solidFill>
                <a:latin typeface="Calibri"/>
              </a:rPr>
              <a:t>suídea</a:t>
            </a:r>
            <a:endParaRPr lang="en-US" dirty="0">
              <a:solidFill>
                <a:prstClr val="black">
                  <a:tint val="75000"/>
                </a:prstClr>
              </a:solidFill>
              <a:latin typeface="Calibri"/>
            </a:endParaRPr>
          </a:p>
        </p:txBody>
      </p:sp>
      <p:pic>
        <p:nvPicPr>
          <p:cNvPr id="3" name="Imagem 2" descr="Animal deitado na terra&#10;&#10;Descrição gerada automaticamente com confiança baixa">
            <a:extLst>
              <a:ext uri="{FF2B5EF4-FFF2-40B4-BE49-F238E27FC236}">
                <a16:creationId xmlns:a16="http://schemas.microsoft.com/office/drawing/2014/main" id="{1B6A11ED-5ACF-C71B-2E5A-59FFD8778858}"/>
              </a:ext>
            </a:extLst>
          </p:cNvPr>
          <p:cNvPicPr>
            <a:picLocks noChangeAspect="1"/>
          </p:cNvPicPr>
          <p:nvPr/>
        </p:nvPicPr>
        <p:blipFill>
          <a:blip r:embed="rId3"/>
          <a:stretch>
            <a:fillRect/>
          </a:stretch>
        </p:blipFill>
        <p:spPr>
          <a:xfrm>
            <a:off x="1524000" y="-29121"/>
            <a:ext cx="9251156" cy="8792121"/>
          </a:xfrm>
          <a:prstGeom prst="rect">
            <a:avLst/>
          </a:prstGeom>
        </p:spPr>
      </p:pic>
    </p:spTree>
    <p:extLst>
      <p:ext uri="{BB962C8B-B14F-4D97-AF65-F5344CB8AC3E}">
        <p14:creationId xmlns:p14="http://schemas.microsoft.com/office/powerpoint/2010/main" val="2759600390"/>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4">
          <a:extLst>
            <a:ext uri="{FF2B5EF4-FFF2-40B4-BE49-F238E27FC236}">
              <a16:creationId xmlns:a16="http://schemas.microsoft.com/office/drawing/2014/main" id="{1CD695CF-93ED-EB52-9503-FCDF63A572B8}"/>
            </a:ext>
          </a:extLst>
        </p:cNvPr>
        <p:cNvGrpSpPr/>
        <p:nvPr/>
      </p:nvGrpSpPr>
      <p:grpSpPr>
        <a:xfrm>
          <a:off x="0" y="0"/>
          <a:ext cx="0" cy="0"/>
          <a:chOff x="0" y="0"/>
          <a:chExt cx="0" cy="0"/>
        </a:xfrm>
      </p:grpSpPr>
      <p:sp>
        <p:nvSpPr>
          <p:cNvPr id="175" name="Google Shape;175;p31">
            <a:extLst>
              <a:ext uri="{FF2B5EF4-FFF2-40B4-BE49-F238E27FC236}">
                <a16:creationId xmlns:a16="http://schemas.microsoft.com/office/drawing/2014/main" id="{46F9008E-E63F-A3D8-DFB4-59D30A203B5F}"/>
              </a:ext>
            </a:extLst>
          </p:cNvPr>
          <p:cNvSpPr txBox="1">
            <a:spLocks noGrp="1"/>
          </p:cNvSpPr>
          <p:nvPr>
            <p:ph type="ctrTitle" idx="4294967295"/>
          </p:nvPr>
        </p:nvSpPr>
        <p:spPr>
          <a:xfrm flipH="1">
            <a:off x="173596" y="5202450"/>
            <a:ext cx="12085163" cy="1362075"/>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US" altLang="pt-BR" sz="4800" b="1" dirty="0">
                <a:solidFill>
                  <a:srgbClr val="8E0000"/>
                </a:solidFill>
              </a:rPr>
              <a:t>Proto</a:t>
            </a:r>
            <a:r>
              <a:rPr lang="pt-BR" altLang="pt-BR" sz="4800" b="1" dirty="0">
                <a:solidFill>
                  <a:srgbClr val="8E0000"/>
                </a:solidFill>
              </a:rPr>
              <a:t>colo de Vigilância Passiva melhorada para detecção de PSA e PSC em granjas de suínos</a:t>
            </a:r>
            <a:endParaRPr lang="en-US" sz="4800" b="1" dirty="0">
              <a:solidFill>
                <a:srgbClr val="8E0000"/>
              </a:solidFill>
            </a:endParaRPr>
          </a:p>
        </p:txBody>
      </p:sp>
      <p:pic>
        <p:nvPicPr>
          <p:cNvPr id="5" name="Picture 4">
            <a:extLst>
              <a:ext uri="{FF2B5EF4-FFF2-40B4-BE49-F238E27FC236}">
                <a16:creationId xmlns:a16="http://schemas.microsoft.com/office/drawing/2014/main" id="{0D1920EB-AC7B-7071-8CAE-069E48579B17}"/>
              </a:ext>
            </a:extLst>
          </p:cNvPr>
          <p:cNvPicPr>
            <a:picLocks noChangeAspect="1"/>
          </p:cNvPicPr>
          <p:nvPr/>
        </p:nvPicPr>
        <p:blipFill rotWithShape="1">
          <a:blip r:embed="rId4"/>
          <a:srcRect t="19919"/>
          <a:stretch/>
        </p:blipFill>
        <p:spPr>
          <a:xfrm>
            <a:off x="173596" y="87271"/>
            <a:ext cx="4040185" cy="3815871"/>
          </a:xfrm>
          <a:prstGeom prst="rect">
            <a:avLst/>
          </a:prstGeom>
        </p:spPr>
      </p:pic>
      <p:pic>
        <p:nvPicPr>
          <p:cNvPr id="3" name="Picture 5">
            <a:extLst>
              <a:ext uri="{FF2B5EF4-FFF2-40B4-BE49-F238E27FC236}">
                <a16:creationId xmlns:a16="http://schemas.microsoft.com/office/drawing/2014/main" id="{254B1692-CB83-7739-60FF-EF5293AFD0DA}"/>
              </a:ext>
            </a:extLst>
          </p:cNvPr>
          <p:cNvPicPr>
            <a:picLocks noChangeAspect="1"/>
          </p:cNvPicPr>
          <p:nvPr/>
        </p:nvPicPr>
        <p:blipFill>
          <a:blip r:embed="rId5"/>
          <a:stretch>
            <a:fillRect/>
          </a:stretch>
        </p:blipFill>
        <p:spPr>
          <a:xfrm>
            <a:off x="8760432" y="218850"/>
            <a:ext cx="3431568" cy="3431568"/>
          </a:xfrm>
          <a:prstGeom prst="rect">
            <a:avLst/>
          </a:prstGeom>
        </p:spPr>
      </p:pic>
    </p:spTree>
    <p:extLst>
      <p:ext uri="{BB962C8B-B14F-4D97-AF65-F5344CB8AC3E}">
        <p14:creationId xmlns:p14="http://schemas.microsoft.com/office/powerpoint/2010/main" val="234607185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6DF9736D-BE1F-F986-E4D1-17325256F0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5329" y="581234"/>
            <a:ext cx="9761341" cy="5919136"/>
          </a:xfrm>
          <a:prstGeom prst="rect">
            <a:avLst/>
          </a:prstGeom>
          <a:noFill/>
          <a:ln>
            <a:solidFill>
              <a:schemeClr val="tx1"/>
            </a:solidFill>
          </a:ln>
        </p:spPr>
      </p:pic>
      <p:sp>
        <p:nvSpPr>
          <p:cNvPr id="2" name="Oval 1">
            <a:extLst>
              <a:ext uri="{FF2B5EF4-FFF2-40B4-BE49-F238E27FC236}">
                <a16:creationId xmlns:a16="http://schemas.microsoft.com/office/drawing/2014/main" id="{249A15AF-8C17-C2BF-1538-D458CF9D9C2A}"/>
              </a:ext>
            </a:extLst>
          </p:cNvPr>
          <p:cNvSpPr/>
          <p:nvPr/>
        </p:nvSpPr>
        <p:spPr>
          <a:xfrm>
            <a:off x="3553522" y="1419922"/>
            <a:ext cx="639337" cy="3196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ADEFE48-D958-BF5F-39AF-D266AE559AFF}"/>
              </a:ext>
            </a:extLst>
          </p:cNvPr>
          <p:cNvSpPr/>
          <p:nvPr/>
        </p:nvSpPr>
        <p:spPr>
          <a:xfrm>
            <a:off x="8653347" y="2207941"/>
            <a:ext cx="795454" cy="4683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553451A-096F-40F0-C38A-3C0A31F7220B}"/>
              </a:ext>
            </a:extLst>
          </p:cNvPr>
          <p:cNvSpPr/>
          <p:nvPr/>
        </p:nvSpPr>
        <p:spPr>
          <a:xfrm>
            <a:off x="3211551" y="3344041"/>
            <a:ext cx="1323278" cy="5036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79CEA77-65B7-9355-46A9-CCD902A9CF25}"/>
              </a:ext>
            </a:extLst>
          </p:cNvPr>
          <p:cNvSpPr/>
          <p:nvPr/>
        </p:nvSpPr>
        <p:spPr>
          <a:xfrm>
            <a:off x="7434146" y="3925228"/>
            <a:ext cx="1122557" cy="5501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1BA932D-0CE6-DCE8-14AA-87F6795DD190}"/>
              </a:ext>
            </a:extLst>
          </p:cNvPr>
          <p:cNvSpPr/>
          <p:nvPr/>
        </p:nvSpPr>
        <p:spPr>
          <a:xfrm>
            <a:off x="3438292" y="4728117"/>
            <a:ext cx="869795" cy="3865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BE0887A-2F14-44CB-8CFD-B24511C17754}"/>
              </a:ext>
            </a:extLst>
          </p:cNvPr>
          <p:cNvSpPr/>
          <p:nvPr/>
        </p:nvSpPr>
        <p:spPr>
          <a:xfrm>
            <a:off x="9277816" y="5378605"/>
            <a:ext cx="795454" cy="4683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998A37A-21AC-50CF-678D-D18E425172E3}"/>
              </a:ext>
            </a:extLst>
          </p:cNvPr>
          <p:cNvSpPr/>
          <p:nvPr/>
        </p:nvSpPr>
        <p:spPr>
          <a:xfrm>
            <a:off x="7515922" y="5846956"/>
            <a:ext cx="802888" cy="4112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318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DB858-0DBD-ABB1-99CC-25AB7402BA3F}"/>
            </a:ext>
          </a:extLst>
        </p:cNvPr>
        <p:cNvGrpSpPr/>
        <p:nvPr/>
      </p:nvGrpSpPr>
      <p:grpSpPr>
        <a:xfrm>
          <a:off x="0" y="0"/>
          <a:ext cx="0" cy="0"/>
          <a:chOff x="0" y="0"/>
          <a:chExt cx="0" cy="0"/>
        </a:xfrm>
      </p:grpSpPr>
      <p:pic>
        <p:nvPicPr>
          <p:cNvPr id="4" name="Imagem 3">
            <a:extLst>
              <a:ext uri="{FF2B5EF4-FFF2-40B4-BE49-F238E27FC236}">
                <a16:creationId xmlns:a16="http://schemas.microsoft.com/office/drawing/2014/main" id="{B10DD673-B126-E307-64A3-C20DE7C69382}"/>
              </a:ext>
            </a:extLst>
          </p:cNvPr>
          <p:cNvPicPr>
            <a:picLocks noChangeAspect="1"/>
          </p:cNvPicPr>
          <p:nvPr/>
        </p:nvPicPr>
        <p:blipFill>
          <a:blip r:embed="rId3"/>
          <a:stretch>
            <a:fillRect/>
          </a:stretch>
        </p:blipFill>
        <p:spPr>
          <a:xfrm>
            <a:off x="523782" y="-358053"/>
            <a:ext cx="9841718" cy="7574106"/>
          </a:xfrm>
          <a:prstGeom prst="rect">
            <a:avLst/>
          </a:prstGeom>
        </p:spPr>
      </p:pic>
      <p:sp>
        <p:nvSpPr>
          <p:cNvPr id="7" name="TextBox 4">
            <a:extLst>
              <a:ext uri="{FF2B5EF4-FFF2-40B4-BE49-F238E27FC236}">
                <a16:creationId xmlns:a16="http://schemas.microsoft.com/office/drawing/2014/main" id="{C91D93AE-7305-BF5A-E856-B72506E98598}"/>
              </a:ext>
            </a:extLst>
          </p:cNvPr>
          <p:cNvSpPr txBox="1"/>
          <p:nvPr/>
        </p:nvSpPr>
        <p:spPr>
          <a:xfrm>
            <a:off x="-119226" y="58551"/>
            <a:ext cx="323088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Metodologia</a:t>
            </a:r>
            <a:endPar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4768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22238-CA1F-38CB-D5C6-1031ED5D84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D22BF1C-7D17-EC30-3CD6-E65755D4A97D}"/>
              </a:ext>
            </a:extLst>
          </p:cNvPr>
          <p:cNvSpPr txBox="1"/>
          <p:nvPr/>
        </p:nvSpPr>
        <p:spPr>
          <a:xfrm>
            <a:off x="4362027" y="249351"/>
            <a:ext cx="34679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Resultados</a:t>
            </a:r>
            <a:endPar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B84F968-4B6D-4DDB-BF1E-74A1A634AE6F}"/>
              </a:ext>
            </a:extLst>
          </p:cNvPr>
          <p:cNvSpPr txBox="1"/>
          <p:nvPr/>
        </p:nvSpPr>
        <p:spPr>
          <a:xfrm>
            <a:off x="261257" y="1104191"/>
            <a:ext cx="11611075"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prstClr val="black"/>
                </a:solidFill>
                <a:effectLst/>
                <a:uLnTx/>
                <a:uFillTx/>
                <a:latin typeface="Arial"/>
                <a:ea typeface="Roboto Condensed Light"/>
                <a:cs typeface="+mn-cs"/>
                <a:sym typeface="Roboto Condensed Light"/>
              </a:rPr>
              <a:t>Comparação do </a:t>
            </a:r>
            <a:r>
              <a:rPr kumimoji="0" lang="pt-BR" sz="2400" b="0" i="0" u="none" strike="noStrike" kern="1200" cap="none" spc="0" normalizeH="0" baseline="0" noProof="0" dirty="0">
                <a:ln>
                  <a:noFill/>
                </a:ln>
                <a:solidFill>
                  <a:srgbClr val="8E0000"/>
                </a:solidFill>
                <a:effectLst/>
                <a:uLnTx/>
                <a:uFillTx/>
                <a:latin typeface="Arial"/>
                <a:ea typeface="Roboto Condensed Light"/>
                <a:cs typeface="+mn-cs"/>
                <a:sym typeface="Roboto Condensed Light"/>
              </a:rPr>
              <a:t>componente de biossegurança </a:t>
            </a:r>
            <a:r>
              <a:rPr kumimoji="0" lang="pt-BR" sz="2400" b="0" i="0" u="none" strike="noStrike" kern="1200" cap="none" spc="0" normalizeH="0" baseline="0" noProof="0" dirty="0">
                <a:ln>
                  <a:noFill/>
                </a:ln>
                <a:solidFill>
                  <a:prstClr val="black"/>
                </a:solidFill>
                <a:effectLst/>
                <a:uLnTx/>
                <a:uFillTx/>
                <a:latin typeface="Arial"/>
                <a:ea typeface="Roboto Condensed Light"/>
                <a:cs typeface="+mn-cs"/>
                <a:sym typeface="Roboto Condensed Light"/>
              </a:rPr>
              <a:t>(máx. 139) entre fazendas nos EUA e da RD</a:t>
            </a:r>
            <a:endParaRPr kumimoji="0" lang="en-US" sz="2400" b="0" i="0" u="none" strike="noStrike" kern="1200" cap="none" spc="0" normalizeH="0" baseline="0" noProof="0" dirty="0">
              <a:ln>
                <a:noFill/>
              </a:ln>
              <a:solidFill>
                <a:prstClr val="black"/>
              </a:solidFill>
              <a:effectLst/>
              <a:uLnTx/>
              <a:uFillTx/>
              <a:latin typeface="Arial"/>
              <a:ea typeface="Roboto Condensed Light"/>
              <a:cs typeface="+mn-cs"/>
              <a:sym typeface="Roboto Condensed Light"/>
            </a:endParaRPr>
          </a:p>
        </p:txBody>
      </p:sp>
      <p:graphicFrame>
        <p:nvGraphicFramePr>
          <p:cNvPr id="10" name="Table 9">
            <a:extLst>
              <a:ext uri="{FF2B5EF4-FFF2-40B4-BE49-F238E27FC236}">
                <a16:creationId xmlns:a16="http://schemas.microsoft.com/office/drawing/2014/main" id="{26E2CC55-3624-222E-A4C1-C197A813EE7F}"/>
              </a:ext>
            </a:extLst>
          </p:cNvPr>
          <p:cNvGraphicFramePr>
            <a:graphicFrameLocks noGrp="1"/>
          </p:cNvGraphicFramePr>
          <p:nvPr/>
        </p:nvGraphicFramePr>
        <p:xfrm>
          <a:off x="3988419" y="1977483"/>
          <a:ext cx="4215161" cy="4534088"/>
        </p:xfrm>
        <a:graphic>
          <a:graphicData uri="http://schemas.openxmlformats.org/drawingml/2006/table">
            <a:tbl>
              <a:tblPr>
                <a:tableStyleId>{5C22544A-7EE6-4342-B048-85BDC9FD1C3A}</a:tableStyleId>
              </a:tblPr>
              <a:tblGrid>
                <a:gridCol w="2092713">
                  <a:extLst>
                    <a:ext uri="{9D8B030D-6E8A-4147-A177-3AD203B41FA5}">
                      <a16:colId xmlns:a16="http://schemas.microsoft.com/office/drawing/2014/main" val="998769799"/>
                    </a:ext>
                  </a:extLst>
                </a:gridCol>
                <a:gridCol w="2122448">
                  <a:extLst>
                    <a:ext uri="{9D8B030D-6E8A-4147-A177-3AD203B41FA5}">
                      <a16:colId xmlns:a16="http://schemas.microsoft.com/office/drawing/2014/main" val="3839283721"/>
                    </a:ext>
                  </a:extLst>
                </a:gridCol>
              </a:tblGrid>
              <a:tr h="820114">
                <a:tc>
                  <a:txBody>
                    <a:bodyPr/>
                    <a:lstStyle/>
                    <a:p>
                      <a:pPr algn="l" fontAlgn="b"/>
                      <a:r>
                        <a:rPr lang="en-US" sz="1800" b="1" u="none" strike="noStrike" dirty="0">
                          <a:effectLst/>
                          <a:latin typeface="Arial" panose="020B0604020202020204" pitchFamily="34" charset="0"/>
                          <a:cs typeface="Arial" panose="020B0604020202020204" pitchFamily="34" charset="0"/>
                        </a:rPr>
                        <a:t>US pig farms  </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r>
                        <a:rPr lang="en-US" sz="1800" b="1" u="none" strike="noStrike" dirty="0">
                          <a:effectLst/>
                          <a:latin typeface="Arial" panose="020B0604020202020204" pitchFamily="34" charset="0"/>
                          <a:cs typeface="Arial" panose="020B0604020202020204" pitchFamily="34" charset="0"/>
                        </a:rPr>
                        <a:t> Score de </a:t>
                      </a:r>
                      <a:r>
                        <a:rPr lang="en-US" sz="1800" b="1" u="none" strike="noStrike" dirty="0" err="1">
                          <a:effectLst/>
                          <a:latin typeface="Arial" panose="020B0604020202020204" pitchFamily="34" charset="0"/>
                          <a:cs typeface="Arial" panose="020B0604020202020204" pitchFamily="34" charset="0"/>
                        </a:rPr>
                        <a:t>Biossegurança</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800768472"/>
                  </a:ext>
                </a:extLst>
              </a:tr>
              <a:tr h="414749">
                <a:tc>
                  <a:txBody>
                    <a:bodyPr/>
                    <a:lstStyle/>
                    <a:p>
                      <a:pPr algn="l" fontAlgn="b"/>
                      <a:r>
                        <a:rPr lang="en-US" sz="1800" u="none" strike="noStrike" dirty="0" err="1">
                          <a:effectLst/>
                          <a:latin typeface="Arial" panose="020B0604020202020204" pitchFamily="34" charset="0"/>
                          <a:cs typeface="Arial" panose="020B0604020202020204" pitchFamily="34" charset="0"/>
                        </a:rPr>
                        <a:t>Mín</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1800" u="none" strike="noStrike" dirty="0">
                          <a:effectLst/>
                          <a:latin typeface="Arial" panose="020B0604020202020204" pitchFamily="34" charset="0"/>
                          <a:cs typeface="Arial" panose="020B0604020202020204" pitchFamily="34" charset="0"/>
                        </a:rPr>
                        <a:t>23</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751106528"/>
                  </a:ext>
                </a:extLst>
              </a:tr>
              <a:tr h="414749">
                <a:tc>
                  <a:txBody>
                    <a:bodyPr/>
                    <a:lstStyle/>
                    <a:p>
                      <a:pPr algn="l" fontAlgn="b"/>
                      <a:r>
                        <a:rPr lang="en-US" sz="1800" u="none" strike="noStrike" dirty="0" err="1">
                          <a:effectLst/>
                          <a:latin typeface="Arial" panose="020B0604020202020204" pitchFamily="34" charset="0"/>
                          <a:cs typeface="Arial" panose="020B0604020202020204" pitchFamily="34" charset="0"/>
                        </a:rPr>
                        <a:t>Mediana</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1800" u="none" strike="noStrike" dirty="0">
                          <a:effectLst/>
                          <a:latin typeface="Arial" panose="020B0604020202020204" pitchFamily="34" charset="0"/>
                          <a:cs typeface="Arial" panose="020B0604020202020204" pitchFamily="34" charset="0"/>
                        </a:rPr>
                        <a:t>46.5</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785239112"/>
                  </a:ext>
                </a:extLst>
              </a:tr>
              <a:tr h="414749">
                <a:tc>
                  <a:txBody>
                    <a:bodyPr/>
                    <a:lstStyle/>
                    <a:p>
                      <a:pPr algn="l" fontAlgn="b"/>
                      <a:r>
                        <a:rPr lang="en-US" sz="1800" u="none" strike="noStrike" dirty="0" err="1">
                          <a:effectLst/>
                          <a:latin typeface="Arial" panose="020B0604020202020204" pitchFamily="34" charset="0"/>
                          <a:cs typeface="Arial" panose="020B0604020202020204" pitchFamily="34" charset="0"/>
                        </a:rPr>
                        <a:t>Máx</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1800" u="none" strike="noStrike" dirty="0">
                          <a:effectLst/>
                          <a:latin typeface="Arial" panose="020B0604020202020204" pitchFamily="34" charset="0"/>
                          <a:cs typeface="Arial" panose="020B0604020202020204" pitchFamily="34" charset="0"/>
                        </a:rPr>
                        <a:t>88</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016018034"/>
                  </a:ext>
                </a:extLst>
              </a:tr>
              <a:tr h="414749">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solidFill>
                      <a:srgbClr val="C5553B"/>
                    </a:solidFill>
                  </a:tcPr>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solidFill>
                      <a:srgbClr val="C5553B"/>
                    </a:solidFill>
                  </a:tcPr>
                </a:tc>
                <a:extLst>
                  <a:ext uri="{0D108BD9-81ED-4DB2-BD59-A6C34878D82A}">
                    <a16:rowId xmlns:a16="http://schemas.microsoft.com/office/drawing/2014/main" val="3341833603"/>
                  </a:ext>
                </a:extLst>
              </a:tr>
              <a:tr h="1225480">
                <a:tc>
                  <a:txBody>
                    <a:bodyPr/>
                    <a:lstStyle/>
                    <a:p>
                      <a:pPr algn="l" fontAlgn="b"/>
                      <a:r>
                        <a:rPr lang="en-US" sz="1800" b="1" u="none" strike="noStrike" dirty="0">
                          <a:effectLst/>
                          <a:latin typeface="Arial" panose="020B0604020202020204" pitchFamily="34" charset="0"/>
                          <a:cs typeface="Arial" panose="020B0604020202020204" pitchFamily="34" charset="0"/>
                        </a:rPr>
                        <a:t>DR pig farms </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r>
                        <a:rPr lang="en-US" sz="1800" b="1" u="none" strike="noStrike" dirty="0">
                          <a:effectLst/>
                          <a:latin typeface="Arial" panose="020B0604020202020204" pitchFamily="34" charset="0"/>
                          <a:cs typeface="Arial" panose="020B0604020202020204" pitchFamily="34" charset="0"/>
                        </a:rPr>
                        <a:t>Score de </a:t>
                      </a:r>
                      <a:r>
                        <a:rPr lang="en-US" sz="1800" b="1" u="none" strike="noStrike" dirty="0" err="1">
                          <a:effectLst/>
                          <a:latin typeface="Arial" panose="020B0604020202020204" pitchFamily="34" charset="0"/>
                          <a:cs typeface="Arial" panose="020B0604020202020204" pitchFamily="34" charset="0"/>
                        </a:rPr>
                        <a:t>Biossegurança</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152804260"/>
                  </a:ext>
                </a:extLst>
              </a:tr>
              <a:tr h="414749">
                <a:tc>
                  <a:txBody>
                    <a:bodyPr/>
                    <a:lstStyle/>
                    <a:p>
                      <a:pPr algn="l" fontAlgn="b"/>
                      <a:r>
                        <a:rPr lang="en-US" sz="1800" u="none" strike="noStrike">
                          <a:effectLst/>
                          <a:latin typeface="Arial" panose="020B0604020202020204" pitchFamily="34" charset="0"/>
                          <a:cs typeface="Arial" panose="020B0604020202020204" pitchFamily="34" charset="0"/>
                        </a:rPr>
                        <a:t>Farm A</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1800" u="none" strike="noStrike" dirty="0">
                          <a:effectLst/>
                          <a:latin typeface="Arial" panose="020B0604020202020204" pitchFamily="34" charset="0"/>
                          <a:cs typeface="Arial" panose="020B0604020202020204" pitchFamily="34" charset="0"/>
                        </a:rPr>
                        <a:t>79</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744822679"/>
                  </a:ext>
                </a:extLst>
              </a:tr>
              <a:tr h="414749">
                <a:tc>
                  <a:txBody>
                    <a:bodyPr/>
                    <a:lstStyle/>
                    <a:p>
                      <a:pPr algn="l" fontAlgn="b"/>
                      <a:r>
                        <a:rPr lang="en-US" sz="1800" u="none" strike="noStrike">
                          <a:effectLst/>
                          <a:latin typeface="Arial" panose="020B0604020202020204" pitchFamily="34" charset="0"/>
                          <a:cs typeface="Arial" panose="020B0604020202020204" pitchFamily="34" charset="0"/>
                        </a:rPr>
                        <a:t>Farm B</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1800" u="none" strike="noStrike" dirty="0">
                          <a:effectLst/>
                          <a:latin typeface="Arial" panose="020B0604020202020204" pitchFamily="34" charset="0"/>
                          <a:cs typeface="Arial" panose="020B0604020202020204" pitchFamily="34" charset="0"/>
                        </a:rPr>
                        <a:t>130</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883446644"/>
                  </a:ext>
                </a:extLst>
              </a:tr>
            </a:tbl>
          </a:graphicData>
        </a:graphic>
      </p:graphicFrame>
    </p:spTree>
    <p:extLst>
      <p:ext uri="{BB962C8B-B14F-4D97-AF65-F5344CB8AC3E}">
        <p14:creationId xmlns:p14="http://schemas.microsoft.com/office/powerpoint/2010/main" val="2982279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1C526-F252-FF8D-0BC3-31B2EB2BFDA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3BF20B3-705D-61D0-B667-04BADE3C3070}"/>
              </a:ext>
            </a:extLst>
          </p:cNvPr>
          <p:cNvSpPr txBox="1"/>
          <p:nvPr/>
        </p:nvSpPr>
        <p:spPr>
          <a:xfrm>
            <a:off x="535259" y="449992"/>
            <a:ext cx="11337073"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prstClr val="black"/>
                </a:solidFill>
                <a:effectLst/>
                <a:uLnTx/>
                <a:uFillTx/>
                <a:latin typeface="Arial"/>
                <a:ea typeface="Roboto Condensed Light"/>
                <a:cs typeface="+mn-cs"/>
                <a:sym typeface="Roboto Condensed Light"/>
              </a:rPr>
              <a:t>10 semanas de acompanhamento de 2 granjas de suínos em San Pedro de Macoris – República Dominicana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2400" b="0" i="0" u="none" strike="noStrike" kern="1200" cap="none" spc="0" normalizeH="0" baseline="0" noProof="0" dirty="0">
              <a:ln>
                <a:noFill/>
              </a:ln>
              <a:solidFill>
                <a:prstClr val="black"/>
              </a:solidFill>
              <a:effectLst/>
              <a:uLnTx/>
              <a:uFillTx/>
              <a:latin typeface="Arial"/>
              <a:ea typeface="Roboto Condensed Light"/>
              <a:cs typeface="+mn-cs"/>
              <a:sym typeface="Roboto Condensed Light"/>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pt-BR" sz="2400" b="0" i="0" u="none" strike="noStrike" kern="1200" cap="none" spc="0" normalizeH="0" baseline="0" noProof="0" dirty="0">
                <a:ln>
                  <a:noFill/>
                </a:ln>
                <a:solidFill>
                  <a:prstClr val="black"/>
                </a:solidFill>
                <a:effectLst/>
                <a:uLnTx/>
                <a:uFillTx/>
                <a:latin typeface="Arial"/>
                <a:ea typeface="Roboto Condensed Light"/>
                <a:cs typeface="+mn-cs"/>
                <a:sym typeface="Roboto Condensed Light"/>
              </a:rPr>
              <a:t>3 componentes incluídos na pontuação semanal (biossegurança + vigilância sindrômica + achados de necropsia)</a:t>
            </a:r>
            <a:endParaRPr kumimoji="0" lang="en-US" sz="2400" b="0" i="0" u="none" strike="noStrike" kern="1200" cap="none" spc="0" normalizeH="0" baseline="0" noProof="0" dirty="0">
              <a:ln>
                <a:noFill/>
              </a:ln>
              <a:solidFill>
                <a:prstClr val="black"/>
              </a:solidFill>
              <a:effectLst/>
              <a:uLnTx/>
              <a:uFillTx/>
              <a:latin typeface="Arial"/>
              <a:ea typeface="Roboto Condensed Light"/>
              <a:cs typeface="+mn-cs"/>
              <a:sym typeface="Roboto Condensed Light"/>
            </a:endParaRPr>
          </a:p>
        </p:txBody>
      </p:sp>
      <p:graphicFrame>
        <p:nvGraphicFramePr>
          <p:cNvPr id="5" name="Chart 4">
            <a:extLst>
              <a:ext uri="{FF2B5EF4-FFF2-40B4-BE49-F238E27FC236}">
                <a16:creationId xmlns:a16="http://schemas.microsoft.com/office/drawing/2014/main" id="{A5AF7480-2A68-FED5-48A4-FBA0A2FE26D8}"/>
              </a:ext>
            </a:extLst>
          </p:cNvPr>
          <p:cNvGraphicFramePr>
            <a:graphicFrameLocks/>
          </p:cNvGraphicFramePr>
          <p:nvPr/>
        </p:nvGraphicFramePr>
        <p:xfrm>
          <a:off x="2798956" y="2400228"/>
          <a:ext cx="6594088" cy="43935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8507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21A087-767E-0177-D484-D7B157CC24C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m 2">
            <a:extLst>
              <a:ext uri="{FF2B5EF4-FFF2-40B4-BE49-F238E27FC236}">
                <a16:creationId xmlns:a16="http://schemas.microsoft.com/office/drawing/2014/main" id="{769F8161-F30C-8853-E514-ECCE199B02C7}"/>
              </a:ext>
            </a:extLst>
          </p:cNvPr>
          <p:cNvPicPr>
            <a:picLocks noChangeAspect="1"/>
          </p:cNvPicPr>
          <p:nvPr/>
        </p:nvPicPr>
        <p:blipFill>
          <a:blip r:embed="rId3"/>
          <a:srcRect r="4428" b="1"/>
          <a:stretch>
            <a:fillRect/>
          </a:stretch>
        </p:blipFill>
        <p:spPr>
          <a:xfrm>
            <a:off x="20" y="1282"/>
            <a:ext cx="12191980" cy="6856718"/>
          </a:xfrm>
          <a:prstGeom prst="rect">
            <a:avLst/>
          </a:prstGeom>
        </p:spPr>
      </p:pic>
    </p:spTree>
    <p:extLst>
      <p:ext uri="{BB962C8B-B14F-4D97-AF65-F5344CB8AC3E}">
        <p14:creationId xmlns:p14="http://schemas.microsoft.com/office/powerpoint/2010/main" val="3019801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D7F2A-A646-103C-C34B-4A49CFAD2D9C}"/>
            </a:ext>
          </a:extLst>
        </p:cNvPr>
        <p:cNvGrpSpPr/>
        <p:nvPr/>
      </p:nvGrpSpPr>
      <p:grpSpPr>
        <a:xfrm>
          <a:off x="0" y="0"/>
          <a:ext cx="0" cy="0"/>
          <a:chOff x="0" y="0"/>
          <a:chExt cx="0" cy="0"/>
        </a:xfrm>
      </p:grpSpPr>
      <p:pic>
        <p:nvPicPr>
          <p:cNvPr id="7" name="Picture 6" descr="Diagram&#10;&#10;Description automatically generated with medium confidence">
            <a:extLst>
              <a:ext uri="{FF2B5EF4-FFF2-40B4-BE49-F238E27FC236}">
                <a16:creationId xmlns:a16="http://schemas.microsoft.com/office/drawing/2014/main" id="{0F858907-3805-F33F-AE80-8A0CEA79AB6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0016" y="-184638"/>
            <a:ext cx="5761665" cy="7121262"/>
          </a:xfrm>
          <a:prstGeom prst="rect">
            <a:avLst/>
          </a:prstGeom>
          <a:noFill/>
        </p:spPr>
      </p:pic>
      <p:sp>
        <p:nvSpPr>
          <p:cNvPr id="3" name="TextBox 2">
            <a:extLst>
              <a:ext uri="{FF2B5EF4-FFF2-40B4-BE49-F238E27FC236}">
                <a16:creationId xmlns:a16="http://schemas.microsoft.com/office/drawing/2014/main" id="{1F5EA6E3-ADA9-2A66-9501-03C87DC3BD37}"/>
              </a:ext>
            </a:extLst>
          </p:cNvPr>
          <p:cNvSpPr txBox="1"/>
          <p:nvPr/>
        </p:nvSpPr>
        <p:spPr>
          <a:xfrm>
            <a:off x="8779726" y="1048215"/>
            <a:ext cx="3131967" cy="923330"/>
          </a:xfrm>
          <a:prstGeom prst="rect">
            <a:avLst/>
          </a:prstGeom>
          <a:solidFill>
            <a:schemeClr val="accent5">
              <a:lumMod val="20000"/>
              <a:lumOff val="80000"/>
            </a:schemeClr>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Fazenda A - HRP entre as semanas 5 e 9 - O teste ocorreu na semana 6</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2A1E0297-3E33-E3AF-C0B5-F056C0D6FF62}"/>
              </a:ext>
            </a:extLst>
          </p:cNvPr>
          <p:cNvSpPr txBox="1"/>
          <p:nvPr/>
        </p:nvSpPr>
        <p:spPr>
          <a:xfrm>
            <a:off x="8721681" y="4609457"/>
            <a:ext cx="2802673" cy="646331"/>
          </a:xfrm>
          <a:prstGeom prst="rect">
            <a:avLst/>
          </a:prstGeom>
          <a:solidFill>
            <a:schemeClr val="accent5">
              <a:lumMod val="20000"/>
              <a:lumOff val="80000"/>
            </a:schemeClr>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Fazenda B - HRP entre as semanas 1 a 4</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67600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5C961-B6F6-B990-FCD7-32A4D11EAA6F}"/>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1AD0D0C4-B11C-436E-64A8-7223B37337A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10800000">
            <a:off x="0" y="-18311"/>
            <a:ext cx="12192000" cy="6858000"/>
          </a:xfrm>
          <a:prstGeom prst="rect">
            <a:avLst/>
          </a:prstGeom>
        </p:spPr>
      </p:pic>
    </p:spTree>
    <p:extLst>
      <p:ext uri="{BB962C8B-B14F-4D97-AF65-F5344CB8AC3E}">
        <p14:creationId xmlns:p14="http://schemas.microsoft.com/office/powerpoint/2010/main" val="2056672753"/>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4">
          <a:extLst>
            <a:ext uri="{FF2B5EF4-FFF2-40B4-BE49-F238E27FC236}">
              <a16:creationId xmlns:a16="http://schemas.microsoft.com/office/drawing/2014/main" id="{D0F0DB06-0F20-4C6C-96C2-D31B4F892E17}"/>
            </a:ext>
          </a:extLst>
        </p:cNvPr>
        <p:cNvGrpSpPr/>
        <p:nvPr/>
      </p:nvGrpSpPr>
      <p:grpSpPr>
        <a:xfrm>
          <a:off x="0" y="0"/>
          <a:ext cx="0" cy="0"/>
          <a:chOff x="0" y="0"/>
          <a:chExt cx="0" cy="0"/>
        </a:xfrm>
      </p:grpSpPr>
      <p:sp>
        <p:nvSpPr>
          <p:cNvPr id="175" name="Google Shape;175;p31">
            <a:extLst>
              <a:ext uri="{FF2B5EF4-FFF2-40B4-BE49-F238E27FC236}">
                <a16:creationId xmlns:a16="http://schemas.microsoft.com/office/drawing/2014/main" id="{C6AFE01A-3C4E-9585-43EB-E35F1CFDF150}"/>
              </a:ext>
            </a:extLst>
          </p:cNvPr>
          <p:cNvSpPr txBox="1">
            <a:spLocks noGrp="1"/>
          </p:cNvSpPr>
          <p:nvPr>
            <p:ph type="ctrTitle" idx="4294967295"/>
          </p:nvPr>
        </p:nvSpPr>
        <p:spPr>
          <a:xfrm flipH="1">
            <a:off x="0" y="201613"/>
            <a:ext cx="10677525" cy="1362075"/>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US" sz="4000" b="1" dirty="0" err="1">
                <a:solidFill>
                  <a:srgbClr val="8E0000"/>
                </a:solidFill>
              </a:rPr>
              <a:t>Considerações</a:t>
            </a:r>
            <a:r>
              <a:rPr lang="en-US" sz="4000" b="1" dirty="0">
                <a:solidFill>
                  <a:srgbClr val="8E0000"/>
                </a:solidFill>
              </a:rPr>
              <a:t> </a:t>
            </a:r>
            <a:r>
              <a:rPr lang="en-US" sz="4000" b="1" dirty="0" err="1">
                <a:solidFill>
                  <a:srgbClr val="8E0000"/>
                </a:solidFill>
              </a:rPr>
              <a:t>finais</a:t>
            </a:r>
            <a:endParaRPr lang="en-US" sz="4000" b="1" dirty="0">
              <a:solidFill>
                <a:srgbClr val="8E0000"/>
              </a:solidFill>
            </a:endParaRPr>
          </a:p>
        </p:txBody>
      </p:sp>
      <p:cxnSp>
        <p:nvCxnSpPr>
          <p:cNvPr id="177" name="Google Shape;177;p31">
            <a:extLst>
              <a:ext uri="{FF2B5EF4-FFF2-40B4-BE49-F238E27FC236}">
                <a16:creationId xmlns:a16="http://schemas.microsoft.com/office/drawing/2014/main" id="{8238CF50-ACA5-4482-0ED3-2B178319E2D4}"/>
              </a:ext>
            </a:extLst>
          </p:cNvPr>
          <p:cNvCxnSpPr/>
          <p:nvPr/>
        </p:nvCxnSpPr>
        <p:spPr>
          <a:xfrm>
            <a:off x="75414" y="1308080"/>
            <a:ext cx="20820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88565257"/>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4DF7C-EE43-5E26-ED29-F5C687B53573}"/>
            </a:ext>
          </a:extLst>
        </p:cNvPr>
        <p:cNvGrpSpPr/>
        <p:nvPr/>
      </p:nvGrpSpPr>
      <p:grpSpPr>
        <a:xfrm>
          <a:off x="0" y="0"/>
          <a:ext cx="0" cy="0"/>
          <a:chOff x="0" y="0"/>
          <a:chExt cx="0" cy="0"/>
        </a:xfrm>
      </p:grpSpPr>
      <p:sp>
        <p:nvSpPr>
          <p:cNvPr id="3" name="Google Shape;233;p36">
            <a:extLst>
              <a:ext uri="{FF2B5EF4-FFF2-40B4-BE49-F238E27FC236}">
                <a16:creationId xmlns:a16="http://schemas.microsoft.com/office/drawing/2014/main" id="{49C56379-D184-B654-DFA2-6FB6E9FAEED7}"/>
              </a:ext>
            </a:extLst>
          </p:cNvPr>
          <p:cNvSpPr txBox="1"/>
          <p:nvPr/>
        </p:nvSpPr>
        <p:spPr>
          <a:xfrm>
            <a:off x="233191" y="608946"/>
            <a:ext cx="11575349" cy="3184205"/>
          </a:xfrm>
          <a:prstGeom prst="rect">
            <a:avLst/>
          </a:prstGeom>
          <a:noFill/>
          <a:ln>
            <a:noFill/>
          </a:ln>
        </p:spPr>
        <p:txBody>
          <a:bodyPr spcFirstLastPara="1" wrap="square" lIns="121900" tIns="121900" rIns="121900" bIns="121900" anchor="t" anchorCtr="0">
            <a:no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rPr>
              <a:t>Não existe um único formato para análise de risco, disponibilidade diferente de dados conduzirão estudos de vigilância diferentes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800" b="0" i="0" u="none" strike="noStrike" kern="1200" cap="none" spc="0" normalizeH="0" baseline="0" noProof="0" dirty="0">
                <a:ln>
                  <a:noFill/>
                </a:ln>
                <a:solidFill>
                  <a:srgbClr val="000000"/>
                </a:solidFill>
                <a:effectLst/>
                <a:uLnTx/>
                <a:uFillTx/>
                <a:latin typeface="Arial"/>
                <a:ea typeface="Roboto Condensed Light"/>
                <a:cs typeface="+mn-cs"/>
              </a:rPr>
              <a:t>Esses métodos são dinâmicos, permitindo reavaliações imediatas e mantendo os mapas de risco atualizados</a:t>
            </a:r>
            <a:endParaRPr kumimoji="0" lang="pt-BR" sz="2800" b="0" i="0" u="none" strike="noStrike" kern="1200" cap="none" spc="0" normalizeH="0" baseline="0" noProof="0" dirty="0">
              <a:ln>
                <a:noFill/>
              </a:ln>
              <a:solidFill>
                <a:srgbClr val="000000"/>
              </a:solidFill>
              <a:effectLst/>
              <a:uLnTx/>
              <a:uFillTx/>
              <a:latin typeface="Arial"/>
              <a:ea typeface="Roboto Condensed Light"/>
              <a:cs typeface="+mn-cs"/>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rPr>
              <a:t>Níveis nacional e estadual/regional: mapas de risco para orientar a vigilância de SVO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rPr>
              <a:t>Nível da fazenda: protocolo VPM para detecções precoces - Parceria público-privada</a:t>
            </a: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Arial"/>
                <a:ea typeface="Roboto Condensed Light"/>
                <a:cs typeface="Roboto Condensed Light"/>
                <a:sym typeface="Roboto Condensed Light"/>
              </a:rPr>
              <a:t> </a:t>
            </a:r>
            <a:endParaRPr kumimoji="0" lang="en-US" sz="2800" b="1" i="0" u="none" strike="noStrike" kern="1200" cap="none" spc="0" normalizeH="0" baseline="0" noProof="0" dirty="0">
              <a:ln>
                <a:noFill/>
              </a:ln>
              <a:solidFill>
                <a:srgbClr val="C00000"/>
              </a:solidFill>
              <a:effectLst/>
              <a:uLnTx/>
              <a:uFillTx/>
              <a:latin typeface="Arial"/>
              <a:ea typeface="Times New Roman" panose="02020603050405020304" pitchFamily="18" charset="0"/>
              <a:cs typeface="+mn-cs"/>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C00000"/>
              </a:solidFill>
              <a:effectLst/>
              <a:uLnTx/>
              <a:uFillTx/>
              <a:latin typeface="Arial"/>
              <a:ea typeface="Times New Roman" panose="02020603050405020304" pitchFamily="18" charset="0"/>
              <a:cs typeface="+mn-cs"/>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C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p:txBody>
      </p:sp>
    </p:spTree>
    <p:extLst>
      <p:ext uri="{BB962C8B-B14F-4D97-AF65-F5344CB8AC3E}">
        <p14:creationId xmlns:p14="http://schemas.microsoft.com/office/powerpoint/2010/main" val="3229328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1">
          <a:extLst>
            <a:ext uri="{FF2B5EF4-FFF2-40B4-BE49-F238E27FC236}">
              <a16:creationId xmlns:a16="http://schemas.microsoft.com/office/drawing/2014/main" id="{FC40993C-117B-6FF6-D8CC-E76541F299D3}"/>
            </a:ext>
          </a:extLst>
        </p:cNvPr>
        <p:cNvGrpSpPr/>
        <p:nvPr/>
      </p:nvGrpSpPr>
      <p:grpSpPr>
        <a:xfrm>
          <a:off x="0" y="0"/>
          <a:ext cx="0" cy="0"/>
          <a:chOff x="0" y="0"/>
          <a:chExt cx="0" cy="0"/>
        </a:xfrm>
      </p:grpSpPr>
      <p:sp>
        <p:nvSpPr>
          <p:cNvPr id="17" name="Google Shape;233;p36">
            <a:extLst>
              <a:ext uri="{FF2B5EF4-FFF2-40B4-BE49-F238E27FC236}">
                <a16:creationId xmlns:a16="http://schemas.microsoft.com/office/drawing/2014/main" id="{C47B2CDB-FAF9-581D-48AA-ED7E0B4C9F4D}"/>
              </a:ext>
            </a:extLst>
          </p:cNvPr>
          <p:cNvSpPr txBox="1"/>
          <p:nvPr/>
        </p:nvSpPr>
        <p:spPr>
          <a:xfrm>
            <a:off x="442102" y="343649"/>
            <a:ext cx="11408255" cy="5177129"/>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8E0000"/>
                </a:solidFill>
                <a:effectLst/>
                <a:uLnTx/>
                <a:uFillTx/>
                <a:latin typeface="Arial"/>
                <a:ea typeface="Roboto Condensed Light"/>
                <a:cs typeface="Roboto Condensed Light"/>
                <a:sym typeface="Roboto Condensed Light"/>
              </a:rPr>
              <a:t>Mensagens</a:t>
            </a:r>
            <a:r>
              <a:rPr kumimoji="0" lang="en-US" sz="3200" b="1" i="0" u="none" strike="noStrike" kern="1200" cap="none" spc="0" normalizeH="0" baseline="0" noProof="0" dirty="0">
                <a:ln>
                  <a:noFill/>
                </a:ln>
                <a:solidFill>
                  <a:srgbClr val="8E0000"/>
                </a:solidFill>
                <a:effectLst/>
                <a:uLnTx/>
                <a:uFillTx/>
                <a:latin typeface="Arial"/>
                <a:ea typeface="Roboto Condensed Light"/>
                <a:cs typeface="Roboto Condensed Light"/>
                <a:sym typeface="Roboto Condensed Light"/>
              </a:rPr>
              <a:t> - Chave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rPr>
              <a:t>AR é uma ferramenta versátil para informar a tomada de decisão do SVO sobre programas de preparação e controle de doenças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rPr>
              <a:t>A vigilância baseada em risco permite melhores alocações de recursos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rPr>
              <a:t>A vigilância direcionada aumenta a sensibilidade do sistema de vigilância</a:t>
            </a: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p:txBody>
      </p:sp>
    </p:spTree>
    <p:extLst>
      <p:ext uri="{BB962C8B-B14F-4D97-AF65-F5344CB8AC3E}">
        <p14:creationId xmlns:p14="http://schemas.microsoft.com/office/powerpoint/2010/main" val="1032258893"/>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82025-CEDB-D3B7-FE82-5753C673A47B}"/>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EA44CB70-7BA2-D10D-FB28-7224984D34C0}"/>
              </a:ext>
            </a:extLst>
          </p:cNvPr>
          <p:cNvSpPr>
            <a:spLocks noGrp="1" noChangeArrowheads="1"/>
          </p:cNvSpPr>
          <p:nvPr>
            <p:ph type="title" idx="4294967295"/>
          </p:nvPr>
        </p:nvSpPr>
        <p:spPr>
          <a:xfrm>
            <a:off x="0" y="-6350"/>
            <a:ext cx="7778750" cy="1122363"/>
          </a:xfrm>
        </p:spPr>
        <p:txBody>
          <a:bodyPr>
            <a:normAutofit/>
          </a:bodyPr>
          <a:lstStyle/>
          <a:p>
            <a:pPr>
              <a:lnSpc>
                <a:spcPct val="120000"/>
              </a:lnSpc>
            </a:pPr>
            <a:r>
              <a:rPr lang="en-US" altLang="pt-BR" sz="4000" b="1" dirty="0" err="1">
                <a:solidFill>
                  <a:srgbClr val="8E0000"/>
                </a:solidFill>
                <a:latin typeface="Calibri Light (titulos)"/>
              </a:rPr>
              <a:t>Agradecimentos</a:t>
            </a:r>
            <a:endParaRPr lang="pt-BR" altLang="pt-BR" sz="4000" b="1" dirty="0">
              <a:solidFill>
                <a:srgbClr val="8E0000"/>
              </a:solidFill>
              <a:latin typeface="Calibri Light (titulos)"/>
            </a:endParaRPr>
          </a:p>
        </p:txBody>
      </p:sp>
      <p:pic>
        <p:nvPicPr>
          <p:cNvPr id="8" name="Picture 7">
            <a:extLst>
              <a:ext uri="{FF2B5EF4-FFF2-40B4-BE49-F238E27FC236}">
                <a16:creationId xmlns:a16="http://schemas.microsoft.com/office/drawing/2014/main" id="{0C97C70B-247D-597B-EF6F-9C509C0EB047}"/>
              </a:ext>
            </a:extLst>
          </p:cNvPr>
          <p:cNvPicPr>
            <a:picLocks noChangeAspect="1"/>
          </p:cNvPicPr>
          <p:nvPr/>
        </p:nvPicPr>
        <p:blipFill>
          <a:blip r:embed="rId3"/>
          <a:stretch>
            <a:fillRect/>
          </a:stretch>
        </p:blipFill>
        <p:spPr>
          <a:xfrm>
            <a:off x="6879557" y="6190997"/>
            <a:ext cx="3888432" cy="538829"/>
          </a:xfrm>
          <a:prstGeom prst="rect">
            <a:avLst/>
          </a:prstGeom>
        </p:spPr>
      </p:pic>
      <p:sp>
        <p:nvSpPr>
          <p:cNvPr id="10" name="Google Shape;233;p36">
            <a:extLst>
              <a:ext uri="{FF2B5EF4-FFF2-40B4-BE49-F238E27FC236}">
                <a16:creationId xmlns:a16="http://schemas.microsoft.com/office/drawing/2014/main" id="{C47C6AB7-87F4-1F09-8DE8-45A6A28D448A}"/>
              </a:ext>
            </a:extLst>
          </p:cNvPr>
          <p:cNvSpPr txBox="1"/>
          <p:nvPr/>
        </p:nvSpPr>
        <p:spPr>
          <a:xfrm>
            <a:off x="526079" y="1100538"/>
            <a:ext cx="11313707" cy="4252986"/>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pt-BR"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mn-c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Andres Perez (</a:t>
            </a:r>
            <a:r>
              <a:rPr kumimoji="0" lang="en-US" sz="2400" b="0" i="0" u="none" strike="noStrike" kern="1200" cap="none" spc="0" normalizeH="0" baseline="0" noProof="0" dirty="0" err="1">
                <a:ln>
                  <a:noFill/>
                </a:ln>
                <a:solidFill>
                  <a:srgbClr val="000000"/>
                </a:solidFill>
                <a:effectLst/>
                <a:uLnTx/>
                <a:uFillTx/>
                <a:latin typeface="Arial"/>
                <a:ea typeface="Roboto Condensed Light" panose="020B0604020202020204" charset="0"/>
                <a:cs typeface="Roboto Condensed Light"/>
                <a:sym typeface="Roboto Condensed Light"/>
              </a:rPr>
              <a:t>Orientador</a:t>
            </a: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 – PhD UMN)</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srgbClr val="000000"/>
                </a:solidFill>
                <a:effectLst/>
                <a:uLnTx/>
                <a:uFillTx/>
                <a:latin typeface="Arial"/>
                <a:ea typeface="Roboto Condensed Light" panose="020B0604020202020204" charset="0"/>
                <a:cs typeface="Roboto Condensed Light"/>
                <a:sym typeface="Roboto Condensed Light"/>
              </a:rPr>
              <a:t>Saken</a:t>
            </a: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 </a:t>
            </a:r>
            <a:r>
              <a:rPr kumimoji="0" lang="en-US" sz="2400" b="0" i="0" u="none" strike="noStrike" kern="1200" cap="none" spc="0" normalizeH="0" baseline="0" noProof="0" dirty="0" err="1">
                <a:ln>
                  <a:noFill/>
                </a:ln>
                <a:solidFill>
                  <a:srgbClr val="000000"/>
                </a:solidFill>
                <a:effectLst/>
                <a:uLnTx/>
                <a:uFillTx/>
                <a:latin typeface="Arial"/>
                <a:ea typeface="Roboto Condensed Light" panose="020B0604020202020204" charset="0"/>
                <a:cs typeface="Roboto Condensed Light"/>
                <a:sym typeface="Roboto Condensed Light"/>
              </a:rPr>
              <a:t>Seifullin</a:t>
            </a: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 Kazakh Agrotechnical University</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CEAH/APHIS/USDA</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Universidad </a:t>
            </a:r>
            <a:r>
              <a:rPr kumimoji="0" lang="en-US" sz="2400" b="0" i="0" u="none" strike="noStrike" kern="1200" cap="none" spc="0" normalizeH="0" baseline="0" noProof="0" dirty="0" err="1">
                <a:ln>
                  <a:noFill/>
                </a:ln>
                <a:solidFill>
                  <a:srgbClr val="000000"/>
                </a:solidFill>
                <a:effectLst/>
                <a:uLnTx/>
                <a:uFillTx/>
                <a:latin typeface="Arial"/>
                <a:ea typeface="Roboto Condensed Light" panose="020B0604020202020204" charset="0"/>
                <a:cs typeface="Roboto Condensed Light"/>
                <a:sym typeface="Roboto Condensed Light"/>
              </a:rPr>
              <a:t>Autónoma</a:t>
            </a: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 de Santo Domingo (RD)</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INDEA/MT</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rPr>
              <a:t>MAPA/BR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a:ea typeface="Roboto Condensed Light" panose="020B0604020202020204" charset="0"/>
              <a:cs typeface="Roboto Condensed Light"/>
              <a:sym typeface="Roboto Condensed Light"/>
            </a:endParaRPr>
          </a:p>
        </p:txBody>
      </p:sp>
      <p:pic>
        <p:nvPicPr>
          <p:cNvPr id="1026" name="Picture 2" descr="USDA APHIS Celebrates 50 Years – PNW AG Network">
            <a:extLst>
              <a:ext uri="{FF2B5EF4-FFF2-40B4-BE49-F238E27FC236}">
                <a16:creationId xmlns:a16="http://schemas.microsoft.com/office/drawing/2014/main" id="{43F338A5-C5E3-6879-2E95-FE8A12D1D6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4183" y="5877274"/>
            <a:ext cx="1079393" cy="808503"/>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6">
            <a:extLst>
              <a:ext uri="{FF2B5EF4-FFF2-40B4-BE49-F238E27FC236}">
                <a16:creationId xmlns:a16="http://schemas.microsoft.com/office/drawing/2014/main" id="{6E2E396A-D1C7-5250-64BC-0F701E7C5CC5}"/>
              </a:ext>
            </a:extLst>
          </p:cNvPr>
          <p:cNvSpPr/>
          <p:nvPr/>
        </p:nvSpPr>
        <p:spPr>
          <a:xfrm>
            <a:off x="5625779" y="5877274"/>
            <a:ext cx="940442" cy="852552"/>
          </a:xfrm>
          <a:custGeom>
            <a:avLst/>
            <a:gdLst/>
            <a:ahLst/>
            <a:cxnLst/>
            <a:rect l="l" t="t" r="r" b="b"/>
            <a:pathLst>
              <a:path w="1857583" h="1857583">
                <a:moveTo>
                  <a:pt x="0" y="0"/>
                </a:moveTo>
                <a:lnTo>
                  <a:pt x="1857583" y="0"/>
                </a:lnTo>
                <a:lnTo>
                  <a:pt x="1857583" y="1857583"/>
                </a:lnTo>
                <a:lnTo>
                  <a:pt x="0" y="1857583"/>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2209777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8DDD9BD7-5977-954B-FCC6-C361AF8A30DE}"/>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684FF5EB-4071-F04D-0AAD-D4DFB3C4B5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mn-cs"/>
            </a:endParaRPr>
          </a:p>
        </p:txBody>
      </p:sp>
      <p:pic>
        <p:nvPicPr>
          <p:cNvPr id="3" name="Picture 2" descr="A picture containing looking, standing, man, brown&#10;&#10;Description automatically generated">
            <a:extLst>
              <a:ext uri="{FF2B5EF4-FFF2-40B4-BE49-F238E27FC236}">
                <a16:creationId xmlns:a16="http://schemas.microsoft.com/office/drawing/2014/main" id="{86F3C28D-1189-D30D-B2E1-34B47371F753}"/>
              </a:ext>
            </a:extLst>
          </p:cNvPr>
          <p:cNvPicPr>
            <a:picLocks noChangeAspect="1"/>
          </p:cNvPicPr>
          <p:nvPr/>
        </p:nvPicPr>
        <p:blipFill rotWithShape="1">
          <a:blip r:embed="rId3" cstate="hqprint">
            <a:alphaModFix amt="50000"/>
            <a:extLst>
              <a:ext uri="{28A0092B-C50C-407E-A947-70E740481C1C}">
                <a14:useLocalDpi xmlns:a14="http://schemas.microsoft.com/office/drawing/2010/main" val="0"/>
              </a:ext>
            </a:extLst>
          </a:blip>
          <a:srcRect l="14618" r="43054"/>
          <a:stretch/>
        </p:blipFill>
        <p:spPr>
          <a:xfrm rot="5400000">
            <a:off x="2667001" y="-2666999"/>
            <a:ext cx="6857999" cy="12191999"/>
          </a:xfrm>
          <a:prstGeom prst="rect">
            <a:avLst/>
          </a:prstGeom>
        </p:spPr>
      </p:pic>
      <p:sp>
        <p:nvSpPr>
          <p:cNvPr id="6146" name="Rectangle 2">
            <a:extLst>
              <a:ext uri="{FF2B5EF4-FFF2-40B4-BE49-F238E27FC236}">
                <a16:creationId xmlns:a16="http://schemas.microsoft.com/office/drawing/2014/main" id="{5D6B099F-3E66-6C26-7222-6BA4B825BB28}"/>
              </a:ext>
            </a:extLst>
          </p:cNvPr>
          <p:cNvSpPr>
            <a:spLocks noGrp="1" noChangeArrowheads="1"/>
          </p:cNvSpPr>
          <p:nvPr>
            <p:ph type="title"/>
          </p:nvPr>
        </p:nvSpPr>
        <p:spPr>
          <a:xfrm>
            <a:off x="468232" y="957400"/>
            <a:ext cx="11557191" cy="5900600"/>
          </a:xfrm>
        </p:spPr>
        <p:txBody>
          <a:bodyPr vert="horz" lIns="91440" tIns="45720" rIns="91440" bIns="45720" rtlCol="0" anchor="b">
            <a:noAutofit/>
          </a:bodyPr>
          <a:lstStyle/>
          <a:p>
            <a:pPr>
              <a:lnSpc>
                <a:spcPct val="90000"/>
              </a:lnSpc>
            </a:pPr>
            <a:r>
              <a:rPr lang="en-US" altLang="pt-BR" sz="3600" b="1" dirty="0" err="1">
                <a:solidFill>
                  <a:srgbClr val="FFFFFF"/>
                </a:solidFill>
              </a:rPr>
              <a:t>Muito</a:t>
            </a:r>
            <a:r>
              <a:rPr lang="en-US" altLang="pt-BR" sz="3600" b="1" dirty="0">
                <a:solidFill>
                  <a:srgbClr val="FFFFFF"/>
                </a:solidFill>
              </a:rPr>
              <a:t> </a:t>
            </a:r>
            <a:r>
              <a:rPr lang="en-US" altLang="pt-BR" sz="3600" b="1" dirty="0" err="1">
                <a:solidFill>
                  <a:srgbClr val="FFFFFF"/>
                </a:solidFill>
              </a:rPr>
              <a:t>obrigada</a:t>
            </a:r>
            <a:r>
              <a:rPr lang="en-US" altLang="pt-BR" sz="3600" b="1" dirty="0">
                <a:solidFill>
                  <a:srgbClr val="FFFFFF"/>
                </a:solidFill>
              </a:rPr>
              <a:t> pela </a:t>
            </a:r>
            <a:r>
              <a:rPr lang="en-US" altLang="pt-BR" sz="3600" b="1" dirty="0" err="1">
                <a:solidFill>
                  <a:srgbClr val="FFFFFF"/>
                </a:solidFill>
              </a:rPr>
              <a:t>atenção</a:t>
            </a:r>
            <a:r>
              <a:rPr lang="en-US" altLang="pt-BR" sz="3600" b="1" dirty="0">
                <a:solidFill>
                  <a:srgbClr val="FFFFFF"/>
                </a:solidFill>
              </a:rPr>
              <a:t>!</a:t>
            </a:r>
            <a:br>
              <a:rPr lang="en-US" altLang="pt-BR" sz="3600" b="1" dirty="0">
                <a:solidFill>
                  <a:srgbClr val="FFFFFF"/>
                </a:solidFill>
              </a:rPr>
            </a:br>
            <a:br>
              <a:rPr lang="en-US" altLang="pt-BR" sz="3600" b="1" dirty="0">
                <a:solidFill>
                  <a:srgbClr val="FFFFFF"/>
                </a:solidFill>
              </a:rPr>
            </a:br>
            <a:br>
              <a:rPr lang="en-US" altLang="pt-BR" sz="3600" b="1" dirty="0">
                <a:solidFill>
                  <a:srgbClr val="FFFFFF"/>
                </a:solidFill>
              </a:rPr>
            </a:br>
            <a:br>
              <a:rPr lang="en-US" altLang="pt-BR" sz="3600" b="1" dirty="0">
                <a:solidFill>
                  <a:srgbClr val="FFFFFF"/>
                </a:solidFill>
              </a:rPr>
            </a:br>
            <a:br>
              <a:rPr lang="en-US" altLang="pt-BR" sz="1800" b="1" dirty="0">
                <a:solidFill>
                  <a:srgbClr val="FFFFFF"/>
                </a:solidFill>
              </a:rPr>
            </a:br>
            <a:br>
              <a:rPr lang="en-US" altLang="pt-BR" sz="1800" b="1" dirty="0">
                <a:solidFill>
                  <a:srgbClr val="FFFFFF"/>
                </a:solidFill>
              </a:rPr>
            </a:br>
            <a:br>
              <a:rPr lang="en-US" altLang="pt-BR" sz="1800" b="1" dirty="0">
                <a:solidFill>
                  <a:srgbClr val="FFFFFF"/>
                </a:solidFill>
              </a:rPr>
            </a:br>
            <a:br>
              <a:rPr lang="en-US" altLang="pt-BR" sz="1800" b="1" dirty="0">
                <a:solidFill>
                  <a:srgbClr val="FFFFFF"/>
                </a:solidFill>
              </a:rPr>
            </a:br>
            <a:br>
              <a:rPr lang="en-US" altLang="pt-BR" sz="1800" b="1" dirty="0">
                <a:solidFill>
                  <a:srgbClr val="FFFFFF"/>
                </a:solidFill>
              </a:rPr>
            </a:br>
            <a:r>
              <a:rPr lang="en-US" altLang="pt-BR" sz="2400" b="1" dirty="0">
                <a:solidFill>
                  <a:srgbClr val="FFFFFF"/>
                </a:solidFill>
              </a:rPr>
              <a:t>Daniella Schettino</a:t>
            </a:r>
            <a:br>
              <a:rPr lang="en-US" altLang="pt-BR" sz="2400" b="1" dirty="0">
                <a:solidFill>
                  <a:srgbClr val="FFFFFF"/>
                </a:solidFill>
              </a:rPr>
            </a:br>
            <a:r>
              <a:rPr lang="en-US" altLang="pt-BR" sz="2400" b="1" dirty="0">
                <a:solidFill>
                  <a:schemeClr val="tx1"/>
                </a:solidFill>
                <a:hlinkClick r:id="rId4">
                  <a:extLst>
                    <a:ext uri="{A12FA001-AC4F-418D-AE19-62706E023703}">
                      <ahyp:hlinkClr xmlns:ahyp="http://schemas.microsoft.com/office/drawing/2018/hyperlinkcolor" val="tx"/>
                    </a:ext>
                  </a:extLst>
                </a:hlinkClick>
              </a:rPr>
              <a:t>daniellaschettino@indea.mt.gov.br</a:t>
            </a:r>
            <a:br>
              <a:rPr lang="en-US" altLang="pt-BR" sz="2400" b="1" dirty="0">
                <a:solidFill>
                  <a:schemeClr val="tx1"/>
                </a:solidFill>
              </a:rPr>
            </a:br>
            <a:r>
              <a:rPr lang="en-US" altLang="pt-BR" sz="2400" b="1" dirty="0">
                <a:solidFill>
                  <a:srgbClr val="FFFFFF"/>
                </a:solidFill>
              </a:rPr>
              <a:t>+55 (65) 99223-1109</a:t>
            </a:r>
            <a:br>
              <a:rPr lang="en-US" altLang="pt-BR" sz="2400" b="1" dirty="0">
                <a:solidFill>
                  <a:srgbClr val="FFFFFF"/>
                </a:solidFill>
              </a:rPr>
            </a:br>
            <a:endParaRPr lang="en-US" altLang="pt-BR" sz="2400" b="1" dirty="0">
              <a:solidFill>
                <a:srgbClr val="FFFFFF"/>
              </a:solidFill>
            </a:endParaRPr>
          </a:p>
        </p:txBody>
      </p:sp>
    </p:spTree>
    <p:extLst>
      <p:ext uri="{BB962C8B-B14F-4D97-AF65-F5344CB8AC3E}">
        <p14:creationId xmlns:p14="http://schemas.microsoft.com/office/powerpoint/2010/main" val="93162442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917513"/>
          </a:xfrm>
          <a:custGeom>
            <a:avLst/>
            <a:gdLst/>
            <a:ahLst/>
            <a:cxnLst/>
            <a:rect l="l" t="t" r="r" b="b"/>
            <a:pathLst>
              <a:path w="18288000" h="10376269">
                <a:moveTo>
                  <a:pt x="0" y="0"/>
                </a:moveTo>
                <a:lnTo>
                  <a:pt x="18288000" y="0"/>
                </a:lnTo>
                <a:lnTo>
                  <a:pt x="18288000" y="10376269"/>
                </a:lnTo>
                <a:lnTo>
                  <a:pt x="0" y="10376269"/>
                </a:lnTo>
                <a:lnTo>
                  <a:pt x="0" y="0"/>
                </a:lnTo>
                <a:close/>
              </a:path>
            </a:pathLst>
          </a:custGeom>
          <a:blipFill>
            <a:blip r:embed="rId2"/>
            <a:stretch>
              <a:fillRect t="-16093" b="-16093"/>
            </a:stretch>
          </a:blipFill>
        </p:spPr>
        <p:txBody>
          <a:bodyPr/>
          <a:lstStyle/>
          <a:p>
            <a:endParaRPr lang="en-US" sz="12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4">
          <a:extLst>
            <a:ext uri="{FF2B5EF4-FFF2-40B4-BE49-F238E27FC236}">
              <a16:creationId xmlns:a16="http://schemas.microsoft.com/office/drawing/2014/main" id="{262F7A54-FE5A-AA79-6CC2-A391E31563E3}"/>
            </a:ext>
          </a:extLst>
        </p:cNvPr>
        <p:cNvGrpSpPr/>
        <p:nvPr/>
      </p:nvGrpSpPr>
      <p:grpSpPr>
        <a:xfrm>
          <a:off x="0" y="0"/>
          <a:ext cx="0" cy="0"/>
          <a:chOff x="0" y="0"/>
          <a:chExt cx="0" cy="0"/>
        </a:xfrm>
      </p:grpSpPr>
      <p:sp>
        <p:nvSpPr>
          <p:cNvPr id="175" name="Google Shape;175;p31">
            <a:extLst>
              <a:ext uri="{FF2B5EF4-FFF2-40B4-BE49-F238E27FC236}">
                <a16:creationId xmlns:a16="http://schemas.microsoft.com/office/drawing/2014/main" id="{A1EF4682-81B0-A912-2D6A-0242BD29FCE6}"/>
              </a:ext>
            </a:extLst>
          </p:cNvPr>
          <p:cNvSpPr txBox="1">
            <a:spLocks noGrp="1"/>
          </p:cNvSpPr>
          <p:nvPr>
            <p:ph type="ctrTitle" idx="4294967295"/>
          </p:nvPr>
        </p:nvSpPr>
        <p:spPr>
          <a:xfrm flipH="1">
            <a:off x="349250" y="4367213"/>
            <a:ext cx="11842750" cy="1363662"/>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US" altLang="pt-BR" sz="4800" b="1" dirty="0" err="1"/>
              <a:t>Avaliação</a:t>
            </a:r>
            <a:r>
              <a:rPr lang="en-US" altLang="pt-BR" sz="4800" b="1" dirty="0"/>
              <a:t> de </a:t>
            </a:r>
            <a:r>
              <a:rPr lang="en-US" altLang="pt-BR" sz="4800" b="1" dirty="0" err="1"/>
              <a:t>risco</a:t>
            </a:r>
            <a:r>
              <a:rPr lang="en-US" altLang="pt-BR" sz="4800" b="1" dirty="0"/>
              <a:t> para </a:t>
            </a:r>
            <a:r>
              <a:rPr lang="en-US" altLang="pt-BR" sz="4800" b="1" dirty="0" err="1"/>
              <a:t>introdução</a:t>
            </a:r>
            <a:r>
              <a:rPr lang="en-US" altLang="pt-BR" sz="4800" b="1" dirty="0"/>
              <a:t> de PSA no </a:t>
            </a:r>
            <a:r>
              <a:rPr lang="en-US" altLang="pt-BR" sz="4800" b="1" dirty="0" err="1"/>
              <a:t>Cazaquistão</a:t>
            </a:r>
            <a:endParaRPr lang="en-US" sz="4800" b="1" dirty="0"/>
          </a:p>
        </p:txBody>
      </p:sp>
      <p:pic>
        <p:nvPicPr>
          <p:cNvPr id="5" name="Picture 4">
            <a:extLst>
              <a:ext uri="{FF2B5EF4-FFF2-40B4-BE49-F238E27FC236}">
                <a16:creationId xmlns:a16="http://schemas.microsoft.com/office/drawing/2014/main" id="{CBDFE23D-6AAD-FAA1-C926-F03DB1AF756D}"/>
              </a:ext>
            </a:extLst>
          </p:cNvPr>
          <p:cNvPicPr>
            <a:picLocks noChangeAspect="1"/>
          </p:cNvPicPr>
          <p:nvPr/>
        </p:nvPicPr>
        <p:blipFill rotWithShape="1">
          <a:blip r:embed="rId4"/>
          <a:srcRect t="19274" b="-741"/>
          <a:stretch/>
        </p:blipFill>
        <p:spPr>
          <a:xfrm>
            <a:off x="0" y="0"/>
            <a:ext cx="3623078" cy="3494315"/>
          </a:xfrm>
          <a:prstGeom prst="rect">
            <a:avLst/>
          </a:prstGeom>
        </p:spPr>
      </p:pic>
      <p:pic>
        <p:nvPicPr>
          <p:cNvPr id="6" name="Picture 5" descr="Qr code&#10;&#10;Description automatically generated">
            <a:extLst>
              <a:ext uri="{FF2B5EF4-FFF2-40B4-BE49-F238E27FC236}">
                <a16:creationId xmlns:a16="http://schemas.microsoft.com/office/drawing/2014/main" id="{30143CAB-62C7-1A8A-7B4C-81D92B2A31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4513" y="424206"/>
            <a:ext cx="2867487" cy="2867487"/>
          </a:xfrm>
          <a:prstGeom prst="rect">
            <a:avLst/>
          </a:prstGeom>
        </p:spPr>
      </p:pic>
    </p:spTree>
    <p:extLst>
      <p:ext uri="{BB962C8B-B14F-4D97-AF65-F5344CB8AC3E}">
        <p14:creationId xmlns:p14="http://schemas.microsoft.com/office/powerpoint/2010/main" val="197315074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9ED48-D330-1538-9FBF-68937F2BDC9B}"/>
            </a:ext>
          </a:extLst>
        </p:cNvPr>
        <p:cNvGrpSpPr/>
        <p:nvPr/>
      </p:nvGrpSpPr>
      <p:grpSpPr>
        <a:xfrm>
          <a:off x="0" y="0"/>
          <a:ext cx="0" cy="0"/>
          <a:chOff x="0" y="0"/>
          <a:chExt cx="0" cy="0"/>
        </a:xfrm>
      </p:grpSpPr>
      <p:pic>
        <p:nvPicPr>
          <p:cNvPr id="6" name="Imagem 5">
            <a:extLst>
              <a:ext uri="{FF2B5EF4-FFF2-40B4-BE49-F238E27FC236}">
                <a16:creationId xmlns:a16="http://schemas.microsoft.com/office/drawing/2014/main" id="{A85D23F0-7005-198A-627D-54AC6CE32A98}"/>
              </a:ext>
            </a:extLst>
          </p:cNvPr>
          <p:cNvPicPr>
            <a:picLocks noChangeAspect="1"/>
          </p:cNvPicPr>
          <p:nvPr/>
        </p:nvPicPr>
        <p:blipFill>
          <a:blip r:embed="rId3"/>
          <a:stretch>
            <a:fillRect/>
          </a:stretch>
        </p:blipFill>
        <p:spPr>
          <a:xfrm>
            <a:off x="128169" y="514905"/>
            <a:ext cx="11935661" cy="6178858"/>
          </a:xfrm>
          <a:prstGeom prst="rect">
            <a:avLst/>
          </a:prstGeom>
        </p:spPr>
      </p:pic>
      <p:sp>
        <p:nvSpPr>
          <p:cNvPr id="8" name="TextBox 19">
            <a:extLst>
              <a:ext uri="{FF2B5EF4-FFF2-40B4-BE49-F238E27FC236}">
                <a16:creationId xmlns:a16="http://schemas.microsoft.com/office/drawing/2014/main" id="{7B5349AA-B810-7168-682D-69CEEE986AC2}"/>
              </a:ext>
            </a:extLst>
          </p:cNvPr>
          <p:cNvSpPr txBox="1"/>
          <p:nvPr/>
        </p:nvSpPr>
        <p:spPr>
          <a:xfrm>
            <a:off x="-310666" y="103522"/>
            <a:ext cx="34679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A0019"/>
                </a:solidFill>
                <a:effectLst/>
                <a:uLnTx/>
                <a:uFillTx/>
                <a:latin typeface="Arial" panose="020B0604020202020204" pitchFamily="34" charset="0"/>
                <a:ea typeface="+mn-ea"/>
                <a:cs typeface="Arial" panose="020B0604020202020204" pitchFamily="34" charset="0"/>
              </a:rPr>
              <a:t>Metodologia</a:t>
            </a:r>
            <a:endPar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19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AF8BB6-E2D9-0EC5-0100-D94CEF0D24D2}"/>
              </a:ext>
            </a:extLst>
          </p:cNvPr>
          <p:cNvSpPr txBox="1"/>
          <p:nvPr/>
        </p:nvSpPr>
        <p:spPr>
          <a:xfrm>
            <a:off x="1967346" y="178099"/>
            <a:ext cx="8354290" cy="584775"/>
          </a:xfrm>
          <a:prstGeom prst="rect">
            <a:avLst/>
          </a:prstGeom>
          <a:noFill/>
        </p:spPr>
        <p:txBody>
          <a:bodyPr wrap="square" rtlCol="0">
            <a:spAutoFit/>
          </a:bodyPr>
          <a:lstStyle/>
          <a:p>
            <a:pPr algn="ctr"/>
            <a:r>
              <a:rPr lang="en-US" sz="3200" b="1" dirty="0" err="1">
                <a:solidFill>
                  <a:srgbClr val="7A0019"/>
                </a:solidFill>
                <a:latin typeface="Arial" panose="020B0604020202020204" pitchFamily="34" charset="0"/>
                <a:cs typeface="Arial" panose="020B0604020202020204" pitchFamily="34" charset="0"/>
              </a:rPr>
              <a:t>Fatores</a:t>
            </a:r>
            <a:r>
              <a:rPr lang="en-US" sz="3200" b="1" dirty="0">
                <a:solidFill>
                  <a:srgbClr val="7A0019"/>
                </a:solidFill>
                <a:latin typeface="Arial" panose="020B0604020202020204" pitchFamily="34" charset="0"/>
                <a:cs typeface="Arial" panose="020B0604020202020204" pitchFamily="34" charset="0"/>
              </a:rPr>
              <a:t> de </a:t>
            </a:r>
            <a:r>
              <a:rPr lang="en-US" sz="3200" b="1" dirty="0" err="1">
                <a:solidFill>
                  <a:srgbClr val="7A0019"/>
                </a:solidFill>
                <a:latin typeface="Arial" panose="020B0604020202020204" pitchFamily="34" charset="0"/>
                <a:cs typeface="Arial" panose="020B0604020202020204" pitchFamily="34" charset="0"/>
              </a:rPr>
              <a:t>risco</a:t>
            </a:r>
            <a:r>
              <a:rPr lang="en-US" sz="3200" b="1" dirty="0">
                <a:solidFill>
                  <a:srgbClr val="7A0019"/>
                </a:solidFill>
                <a:latin typeface="Arial" panose="020B0604020202020204" pitchFamily="34" charset="0"/>
                <a:cs typeface="Arial" panose="020B0604020202020204" pitchFamily="34" charset="0"/>
              </a:rPr>
              <a:t> </a:t>
            </a:r>
            <a:r>
              <a:rPr lang="en-US" sz="3200" b="1" dirty="0" err="1">
                <a:solidFill>
                  <a:srgbClr val="7A0019"/>
                </a:solidFill>
                <a:latin typeface="Arial" panose="020B0604020202020204" pitchFamily="34" charset="0"/>
                <a:cs typeface="Arial" panose="020B0604020202020204" pitchFamily="34" charset="0"/>
              </a:rPr>
              <a:t>considerados</a:t>
            </a:r>
            <a:r>
              <a:rPr lang="en-US" sz="3200" b="1" dirty="0">
                <a:solidFill>
                  <a:srgbClr val="7A0019"/>
                </a:solidFill>
                <a:latin typeface="Arial" panose="020B0604020202020204" pitchFamily="34" charset="0"/>
                <a:cs typeface="Arial" panose="020B0604020202020204" pitchFamily="34" charset="0"/>
              </a:rPr>
              <a:t> no </a:t>
            </a:r>
            <a:r>
              <a:rPr lang="en-US" sz="3200" b="1" dirty="0" err="1">
                <a:solidFill>
                  <a:srgbClr val="7A0019"/>
                </a:solidFill>
                <a:latin typeface="Arial" panose="020B0604020202020204" pitchFamily="34" charset="0"/>
                <a:cs typeface="Arial" panose="020B0604020202020204" pitchFamily="34" charset="0"/>
              </a:rPr>
              <a:t>modelo</a:t>
            </a:r>
            <a:r>
              <a:rPr lang="en-US" sz="3200" b="1" dirty="0">
                <a:solidFill>
                  <a:srgbClr val="7A0019"/>
                </a:solidFill>
                <a:latin typeface="Arial" panose="020B0604020202020204" pitchFamily="34" charset="0"/>
                <a:cs typeface="Arial" panose="020B0604020202020204" pitchFamily="34" charset="0"/>
              </a:rPr>
              <a:t> </a:t>
            </a:r>
            <a:endParaRPr lang="en-US" sz="3200" b="1" dirty="0">
              <a:solidFill>
                <a:srgbClr val="C00000"/>
              </a:solidFill>
            </a:endParaRPr>
          </a:p>
        </p:txBody>
      </p:sp>
      <p:graphicFrame>
        <p:nvGraphicFramePr>
          <p:cNvPr id="4" name="Table 3">
            <a:extLst>
              <a:ext uri="{FF2B5EF4-FFF2-40B4-BE49-F238E27FC236}">
                <a16:creationId xmlns:a16="http://schemas.microsoft.com/office/drawing/2014/main" id="{232AF561-3E6A-011F-135D-2273AFDB973A}"/>
              </a:ext>
            </a:extLst>
          </p:cNvPr>
          <p:cNvGraphicFramePr>
            <a:graphicFrameLocks noGrp="1"/>
          </p:cNvGraphicFramePr>
          <p:nvPr>
            <p:extLst>
              <p:ext uri="{D42A27DB-BD31-4B8C-83A1-F6EECF244321}">
                <p14:modId xmlns:p14="http://schemas.microsoft.com/office/powerpoint/2010/main" val="3989434905"/>
              </p:ext>
            </p:extLst>
          </p:nvPr>
        </p:nvGraphicFramePr>
        <p:xfrm>
          <a:off x="565797" y="1314099"/>
          <a:ext cx="11060405" cy="2908522"/>
        </p:xfrm>
        <a:graphic>
          <a:graphicData uri="http://schemas.openxmlformats.org/drawingml/2006/table">
            <a:tbl>
              <a:tblPr firstRow="1" firstCol="1" bandRow="1">
                <a:tableStyleId>{5C22544A-7EE6-4342-B048-85BDC9FD1C3A}</a:tableStyleId>
              </a:tblPr>
              <a:tblGrid>
                <a:gridCol w="705653">
                  <a:extLst>
                    <a:ext uri="{9D8B030D-6E8A-4147-A177-3AD203B41FA5}">
                      <a16:colId xmlns:a16="http://schemas.microsoft.com/office/drawing/2014/main" val="20834558"/>
                    </a:ext>
                  </a:extLst>
                </a:gridCol>
                <a:gridCol w="1302916">
                  <a:extLst>
                    <a:ext uri="{9D8B030D-6E8A-4147-A177-3AD203B41FA5}">
                      <a16:colId xmlns:a16="http://schemas.microsoft.com/office/drawing/2014/main" val="3246946513"/>
                    </a:ext>
                  </a:extLst>
                </a:gridCol>
                <a:gridCol w="1092768">
                  <a:extLst>
                    <a:ext uri="{9D8B030D-6E8A-4147-A177-3AD203B41FA5}">
                      <a16:colId xmlns:a16="http://schemas.microsoft.com/office/drawing/2014/main" val="3422384962"/>
                    </a:ext>
                  </a:extLst>
                </a:gridCol>
                <a:gridCol w="98849">
                  <a:extLst>
                    <a:ext uri="{9D8B030D-6E8A-4147-A177-3AD203B41FA5}">
                      <a16:colId xmlns:a16="http://schemas.microsoft.com/office/drawing/2014/main" val="3596031405"/>
                    </a:ext>
                  </a:extLst>
                </a:gridCol>
                <a:gridCol w="1161342">
                  <a:extLst>
                    <a:ext uri="{9D8B030D-6E8A-4147-A177-3AD203B41FA5}">
                      <a16:colId xmlns:a16="http://schemas.microsoft.com/office/drawing/2014/main" val="1530693168"/>
                    </a:ext>
                  </a:extLst>
                </a:gridCol>
                <a:gridCol w="1760817">
                  <a:extLst>
                    <a:ext uri="{9D8B030D-6E8A-4147-A177-3AD203B41FA5}">
                      <a16:colId xmlns:a16="http://schemas.microsoft.com/office/drawing/2014/main" val="2966175072"/>
                    </a:ext>
                  </a:extLst>
                </a:gridCol>
                <a:gridCol w="1077283">
                  <a:extLst>
                    <a:ext uri="{9D8B030D-6E8A-4147-A177-3AD203B41FA5}">
                      <a16:colId xmlns:a16="http://schemas.microsoft.com/office/drawing/2014/main" val="1312969481"/>
                    </a:ext>
                  </a:extLst>
                </a:gridCol>
                <a:gridCol w="1028618">
                  <a:extLst>
                    <a:ext uri="{9D8B030D-6E8A-4147-A177-3AD203B41FA5}">
                      <a16:colId xmlns:a16="http://schemas.microsoft.com/office/drawing/2014/main" val="3905890520"/>
                    </a:ext>
                  </a:extLst>
                </a:gridCol>
                <a:gridCol w="1840452">
                  <a:extLst>
                    <a:ext uri="{9D8B030D-6E8A-4147-A177-3AD203B41FA5}">
                      <a16:colId xmlns:a16="http://schemas.microsoft.com/office/drawing/2014/main" val="3982334893"/>
                    </a:ext>
                  </a:extLst>
                </a:gridCol>
                <a:gridCol w="991707">
                  <a:extLst>
                    <a:ext uri="{9D8B030D-6E8A-4147-A177-3AD203B41FA5}">
                      <a16:colId xmlns:a16="http://schemas.microsoft.com/office/drawing/2014/main" val="612149170"/>
                    </a:ext>
                  </a:extLst>
                </a:gridCol>
              </a:tblGrid>
              <a:tr h="746700">
                <a:tc>
                  <a:txBody>
                    <a:bodyPr/>
                    <a:lstStyle/>
                    <a:p>
                      <a:pPr marL="71755" marR="71755" algn="ctr">
                        <a:lnSpc>
                          <a:spcPct val="115000"/>
                        </a:lnSpc>
                        <a:spcBef>
                          <a:spcPts val="0"/>
                        </a:spcBef>
                        <a:spcAft>
                          <a:spcPts val="0"/>
                        </a:spcAft>
                      </a:pPr>
                      <a:r>
                        <a:rPr lang="en-US" sz="1800" dirty="0" err="1">
                          <a:effectLst/>
                          <a:latin typeface="Arial" panose="020B0604020202020204" pitchFamily="34" charset="0"/>
                          <a:cs typeface="Arial" panose="020B0604020202020204" pitchFamily="34" charset="0"/>
                        </a:rPr>
                        <a:t>Região</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solidFill>
                      <a:srgbClr val="D8A830"/>
                    </a:solidFill>
                  </a:tcPr>
                </a:tc>
                <a:tc>
                  <a:txBody>
                    <a:bodyPr/>
                    <a:lstStyle/>
                    <a:p>
                      <a:pPr marL="0" marR="0" algn="ctr">
                        <a:lnSpc>
                          <a:spcPct val="115000"/>
                        </a:lnSpc>
                        <a:spcBef>
                          <a:spcPts val="0"/>
                        </a:spcBef>
                        <a:spcAft>
                          <a:spcPts val="0"/>
                        </a:spcAft>
                      </a:pPr>
                      <a:r>
                        <a:rPr lang="en-US" sz="1800" dirty="0" err="1">
                          <a:effectLst/>
                          <a:latin typeface="Arial" panose="020B0604020202020204" pitchFamily="34" charset="0"/>
                          <a:cs typeface="Arial" panose="020B0604020202020204" pitchFamily="34" charset="0"/>
                        </a:rPr>
                        <a:t>Densidade</a:t>
                      </a:r>
                      <a:r>
                        <a:rPr lang="en-US" sz="1800" dirty="0">
                          <a:effectLst/>
                          <a:latin typeface="Arial" panose="020B0604020202020204" pitchFamily="34" charset="0"/>
                          <a:cs typeface="Arial" panose="020B0604020202020204" pitchFamily="34" charset="0"/>
                        </a:rPr>
                        <a:t> </a:t>
                      </a:r>
                      <a:r>
                        <a:rPr lang="en-US" sz="1800" dirty="0" err="1">
                          <a:effectLst/>
                          <a:latin typeface="Arial" panose="020B0604020202020204" pitchFamily="34" charset="0"/>
                          <a:cs typeface="Arial" panose="020B0604020202020204" pitchFamily="34" charset="0"/>
                        </a:rPr>
                        <a:t>Suínos</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D</a:t>
                      </a:r>
                      <a:r>
                        <a:rPr lang="en-US" sz="1800" dirty="0" err="1">
                          <a:effectLst/>
                          <a:latin typeface="Arial" panose="020B0604020202020204" pitchFamily="34" charset="0"/>
                          <a:ea typeface="Calibri" panose="020F0502020204030204" pitchFamily="34" charset="0"/>
                          <a:cs typeface="Arial" panose="020B0604020202020204" pitchFamily="34" charset="0"/>
                        </a:rPr>
                        <a:t>ensidade</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Asselvajados</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gridSpan="2">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R</a:t>
                      </a:r>
                      <a:r>
                        <a:rPr lang="en-US" sz="1800" dirty="0" err="1">
                          <a:effectLst/>
                          <a:latin typeface="Arial" panose="020B0604020202020204" pitchFamily="34" charset="0"/>
                          <a:ea typeface="Calibri" panose="020F0502020204030204" pitchFamily="34" charset="0"/>
                          <a:cs typeface="Arial" panose="020B0604020202020204" pitchFamily="34" charset="0"/>
                        </a:rPr>
                        <a:t>egião</a:t>
                      </a:r>
                      <a:r>
                        <a:rPr lang="en-US" sz="1800" dirty="0">
                          <a:effectLst/>
                          <a:latin typeface="Arial" panose="020B0604020202020204" pitchFamily="34" charset="0"/>
                          <a:ea typeface="Calibri" panose="020F0502020204030204" pitchFamily="34" charset="0"/>
                          <a:cs typeface="Arial" panose="020B0604020202020204" pitchFamily="34" charset="0"/>
                        </a:rPr>
                        <a:t> de </a:t>
                      </a:r>
                      <a:r>
                        <a:rPr lang="en-US" sz="1800" dirty="0" err="1">
                          <a:effectLst/>
                          <a:latin typeface="Arial" panose="020B0604020202020204" pitchFamily="34" charset="0"/>
                          <a:ea typeface="Calibri" panose="020F0502020204030204" pitchFamily="34" charset="0"/>
                          <a:cs typeface="Arial" panose="020B0604020202020204" pitchFamily="34" charset="0"/>
                        </a:rPr>
                        <a:t>propriedade</a:t>
                      </a:r>
                      <a:r>
                        <a:rPr lang="en-US" sz="1800" dirty="0">
                          <a:effectLst/>
                          <a:latin typeface="Arial" panose="020B0604020202020204" pitchFamily="34" charset="0"/>
                          <a:ea typeface="Calibri" panose="020F0502020204030204" pitchFamily="34" charset="0"/>
                          <a:cs typeface="Arial" panose="020B0604020202020204" pitchFamily="34" charset="0"/>
                        </a:rPr>
                        <a:t> para </a:t>
                      </a:r>
                      <a:r>
                        <a:rPr lang="en-US" sz="1800" dirty="0" err="1">
                          <a:effectLst/>
                          <a:latin typeface="Arial" panose="020B0604020202020204" pitchFamily="34" charset="0"/>
                          <a:ea typeface="Calibri" panose="020F0502020204030204" pitchFamily="34" charset="0"/>
                          <a:cs typeface="Arial" panose="020B0604020202020204" pitchFamily="34" charset="0"/>
                        </a:rPr>
                        <a:t>subsistência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hMerge="1">
                  <a:txBody>
                    <a:bodyPr/>
                    <a:lstStyle/>
                    <a:p>
                      <a:endParaRPr lang="en-US"/>
                    </a:p>
                  </a:txBody>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F</a:t>
                      </a:r>
                      <a:r>
                        <a:rPr lang="en-US" sz="1800" dirty="0" err="1">
                          <a:effectLst/>
                          <a:latin typeface="Arial" panose="020B0604020202020204" pitchFamily="34" charset="0"/>
                          <a:ea typeface="Calibri" panose="020F0502020204030204" pitchFamily="34" charset="0"/>
                          <a:cs typeface="Arial" panose="020B0604020202020204" pitchFamily="34" charset="0"/>
                        </a:rPr>
                        <a:t>az</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fronteira</a:t>
                      </a:r>
                      <a:r>
                        <a:rPr lang="en-US" sz="1800" dirty="0">
                          <a:effectLst/>
                          <a:latin typeface="Arial" panose="020B0604020202020204" pitchFamily="34" charset="0"/>
                          <a:ea typeface="Calibri" panose="020F0502020204030204" pitchFamily="34" charset="0"/>
                          <a:cs typeface="Arial" panose="020B0604020202020204" pitchFamily="34" charset="0"/>
                        </a:rPr>
                        <a:t> com </a:t>
                      </a:r>
                      <a:r>
                        <a:rPr lang="en-US" sz="1800" dirty="0" err="1">
                          <a:effectLst/>
                          <a:latin typeface="Arial" panose="020B0604020202020204" pitchFamily="34" charset="0"/>
                          <a:ea typeface="Calibri" panose="020F0502020204030204" pitchFamily="34" charset="0"/>
                          <a:cs typeface="Arial" panose="020B0604020202020204" pitchFamily="34" charset="0"/>
                        </a:rPr>
                        <a:t>área</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não</a:t>
                      </a:r>
                      <a:r>
                        <a:rPr lang="en-US" sz="1800" dirty="0">
                          <a:effectLst/>
                          <a:latin typeface="Arial" panose="020B0604020202020204" pitchFamily="34" charset="0"/>
                          <a:ea typeface="Calibri" panose="020F0502020204030204" pitchFamily="34" charset="0"/>
                          <a:cs typeface="Arial" panose="020B0604020202020204" pitchFamily="34" charset="0"/>
                        </a:rPr>
                        <a:t> livre</a:t>
                      </a: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E</a:t>
                      </a:r>
                      <a:r>
                        <a:rPr lang="en-US" sz="1800" dirty="0" err="1">
                          <a:effectLst/>
                          <a:latin typeface="Arial" panose="020B0604020202020204" pitchFamily="34" charset="0"/>
                          <a:ea typeface="Calibri" panose="020F0502020204030204" pitchFamily="34" charset="0"/>
                          <a:cs typeface="Arial" panose="020B0604020202020204" pitchFamily="34" charset="0"/>
                        </a:rPr>
                        <a:t>xtensão</a:t>
                      </a:r>
                      <a:r>
                        <a:rPr lang="en-US" sz="1800" dirty="0">
                          <a:effectLst/>
                          <a:latin typeface="Arial" panose="020B0604020202020204" pitchFamily="34" charset="0"/>
                          <a:ea typeface="Calibri" panose="020F0502020204030204" pitchFamily="34" charset="0"/>
                          <a:cs typeface="Arial" panose="020B0604020202020204" pitchFamily="34" charset="0"/>
                        </a:rPr>
                        <a:t> da </a:t>
                      </a:r>
                      <a:r>
                        <a:rPr lang="en-US" sz="1800" dirty="0" err="1">
                          <a:effectLst/>
                          <a:latin typeface="Arial" panose="020B0604020202020204" pitchFamily="34" charset="0"/>
                          <a:ea typeface="Calibri" panose="020F0502020204030204" pitchFamily="34" charset="0"/>
                          <a:cs typeface="Arial" panose="020B0604020202020204" pitchFamily="34" charset="0"/>
                        </a:rPr>
                        <a:t>fronteira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D</a:t>
                      </a:r>
                      <a:r>
                        <a:rPr lang="en-US" sz="1800" dirty="0" err="1">
                          <a:effectLst/>
                          <a:latin typeface="Arial" panose="020B0604020202020204" pitchFamily="34" charset="0"/>
                          <a:ea typeface="Calibri" panose="020F0502020204030204" pitchFamily="34" charset="0"/>
                          <a:cs typeface="Arial" panose="020B0604020202020204" pitchFamily="34" charset="0"/>
                        </a:rPr>
                        <a:t>ensidade</a:t>
                      </a:r>
                      <a:r>
                        <a:rPr lang="en-US" sz="1800" dirty="0">
                          <a:effectLst/>
                          <a:latin typeface="Arial" panose="020B0604020202020204" pitchFamily="34" charset="0"/>
                          <a:ea typeface="Calibri" panose="020F0502020204030204" pitchFamily="34" charset="0"/>
                          <a:cs typeface="Arial" panose="020B0604020202020204" pitchFamily="34" charset="0"/>
                        </a:rPr>
                        <a:t> de </a:t>
                      </a:r>
                      <a:r>
                        <a:rPr lang="en-US" sz="1800" dirty="0" err="1">
                          <a:effectLst/>
                          <a:latin typeface="Arial" panose="020B0604020202020204" pitchFamily="34" charset="0"/>
                          <a:ea typeface="Calibri" panose="020F0502020204030204" pitchFamily="34" charset="0"/>
                          <a:cs typeface="Arial" panose="020B0604020202020204" pitchFamily="34" charset="0"/>
                        </a:rPr>
                        <a:t>Rodovias</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D</a:t>
                      </a:r>
                      <a:r>
                        <a:rPr lang="en-US" sz="1800" dirty="0" err="1">
                          <a:effectLst/>
                          <a:latin typeface="Arial" panose="020B0604020202020204" pitchFamily="34" charset="0"/>
                          <a:ea typeface="Calibri" panose="020F0502020204030204" pitchFamily="34" charset="0"/>
                          <a:cs typeface="Arial" panose="020B0604020202020204" pitchFamily="34" charset="0"/>
                        </a:rPr>
                        <a:t>ensidade</a:t>
                      </a:r>
                      <a:r>
                        <a:rPr lang="en-US" sz="1800" dirty="0">
                          <a:effectLst/>
                          <a:latin typeface="Arial" panose="020B0604020202020204" pitchFamily="34" charset="0"/>
                          <a:ea typeface="Calibri" panose="020F0502020204030204" pitchFamily="34" charset="0"/>
                          <a:cs typeface="Arial" panose="020B0604020202020204" pitchFamily="34" charset="0"/>
                        </a:rPr>
                        <a:t> humana</a:t>
                      </a:r>
                    </a:p>
                  </a:txBody>
                  <a:tcPr marL="68580" marR="68580" marT="0" marB="0" anchor="ctr">
                    <a:solidFill>
                      <a:srgbClr val="C5553B"/>
                    </a:solidFill>
                  </a:tcPr>
                </a:tc>
                <a:tc>
                  <a:txBody>
                    <a:bodyPr/>
                    <a:lstStyle/>
                    <a:p>
                      <a:pPr marL="0" marR="0" algn="ctr">
                        <a:lnSpc>
                          <a:spcPct val="115000"/>
                        </a:lnSpc>
                        <a:spcBef>
                          <a:spcPts val="0"/>
                        </a:spcBef>
                        <a:spcAft>
                          <a:spcPts val="0"/>
                        </a:spcAft>
                      </a:pPr>
                      <a:r>
                        <a:rPr lang="en-US" sz="1800" dirty="0">
                          <a:effectLst/>
                          <a:latin typeface="Arial" panose="020B0604020202020204" pitchFamily="34" charset="0"/>
                          <a:cs typeface="Arial" panose="020B0604020202020204" pitchFamily="34" charset="0"/>
                        </a:rPr>
                        <a:t>RANK (1-10)*</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extLst>
                  <a:ext uri="{0D108BD9-81ED-4DB2-BD59-A6C34878D82A}">
                    <a16:rowId xmlns:a16="http://schemas.microsoft.com/office/drawing/2014/main" val="1815352611"/>
                  </a:ext>
                </a:extLst>
              </a:tr>
              <a:tr h="298263">
                <a:tc>
                  <a:txBody>
                    <a:bodyPr/>
                    <a:lstStyle/>
                    <a:p>
                      <a:pPr marL="0" marR="0" algn="ctr">
                        <a:lnSpc>
                          <a:spcPct val="115000"/>
                        </a:lnSpc>
                        <a:spcBef>
                          <a:spcPts val="0"/>
                        </a:spcBef>
                        <a:spcAft>
                          <a:spcPts val="0"/>
                        </a:spcAft>
                      </a:pPr>
                      <a:r>
                        <a:rPr lang="en-US" sz="1800" dirty="0">
                          <a:effectLst/>
                          <a:latin typeface="Arial" panose="020B0604020202020204" pitchFamily="34" charset="0"/>
                          <a:cs typeface="Arial" panose="020B0604020202020204" pitchFamily="34" charset="0"/>
                        </a:rPr>
                        <a: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2">
                        <a:lumMod val="75000"/>
                      </a:schemeClr>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B</a:t>
                      </a:r>
                      <a:r>
                        <a:rPr lang="en-US" sz="1800" dirty="0" err="1">
                          <a:effectLst/>
                          <a:latin typeface="Arial" panose="020B0604020202020204" pitchFamily="34" charset="0"/>
                          <a:ea typeface="Calibri" panose="020F0502020204030204" pitchFamily="34" charset="0"/>
                          <a:cs typeface="Arial" panose="020B0604020202020204" pitchFamily="34" charset="0"/>
                        </a:rPr>
                        <a:t>aixa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gridSpan="2">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B</a:t>
                      </a:r>
                      <a:r>
                        <a:rPr lang="en-US" sz="1800" dirty="0" err="1">
                          <a:effectLst/>
                          <a:latin typeface="Arial" panose="020B0604020202020204" pitchFamily="34" charset="0"/>
                          <a:ea typeface="Calibri" panose="020F0502020204030204" pitchFamily="34" charset="0"/>
                          <a:cs typeface="Arial" panose="020B0604020202020204" pitchFamily="34" charset="0"/>
                        </a:rPr>
                        <a:t>aixa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hMerge="1">
                  <a:txBody>
                    <a:bodyPr/>
                    <a:lstStyle/>
                    <a:p>
                      <a:endParaRPr lang="en-US"/>
                    </a:p>
                  </a:txBody>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B</a:t>
                      </a:r>
                      <a:r>
                        <a:rPr lang="en-US" sz="1800" dirty="0" err="1">
                          <a:effectLst/>
                          <a:latin typeface="Arial" panose="020B0604020202020204" pitchFamily="34" charset="0"/>
                          <a:ea typeface="Calibri" panose="020F0502020204030204" pitchFamily="34" charset="0"/>
                          <a:cs typeface="Arial" panose="020B0604020202020204" pitchFamily="34" charset="0"/>
                        </a:rPr>
                        <a:t>aixa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800" dirty="0" err="1">
                          <a:effectLst/>
                          <a:latin typeface="Arial" panose="020B0604020202020204" pitchFamily="34" charset="0"/>
                          <a:cs typeface="Arial" panose="020B0604020202020204" pitchFamily="34" charset="0"/>
                        </a:rPr>
                        <a:t>Não</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800">
                          <a:effectLst/>
                          <a:latin typeface="Arial" panose="020B0604020202020204" pitchFamily="34" charset="0"/>
                          <a:cs typeface="Arial" panose="020B0604020202020204" pitchFamily="34" charset="0"/>
                        </a:rPr>
                        <a:t>N/A</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80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736394391"/>
                  </a:ext>
                </a:extLst>
              </a:tr>
              <a:tr h="298263">
                <a:tc>
                  <a:txBody>
                    <a:bodyPr/>
                    <a:lstStyle/>
                    <a:p>
                      <a:pPr marL="0" marR="0" algn="ctr">
                        <a:lnSpc>
                          <a:spcPct val="115000"/>
                        </a:lnSpc>
                        <a:spcBef>
                          <a:spcPts val="0"/>
                        </a:spcBef>
                        <a:spcAft>
                          <a:spcPts val="0"/>
                        </a:spcAft>
                      </a:pPr>
                      <a:r>
                        <a:rPr lang="en-US" sz="1800" dirty="0">
                          <a:effectLst/>
                          <a:latin typeface="Arial" panose="020B0604020202020204" pitchFamily="34" charset="0"/>
                          <a:cs typeface="Arial" panose="020B0604020202020204" pitchFamily="34" charset="0"/>
                        </a:rPr>
                        <a:t>B</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2">
                        <a:lumMod val="75000"/>
                      </a:schemeClr>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B</a:t>
                      </a:r>
                      <a:r>
                        <a:rPr lang="en-US" sz="1800" dirty="0" err="1">
                          <a:effectLst/>
                          <a:latin typeface="Arial" panose="020B0604020202020204" pitchFamily="34" charset="0"/>
                          <a:ea typeface="Calibri" panose="020F0502020204030204" pitchFamily="34" charset="0"/>
                          <a:cs typeface="Arial" panose="020B0604020202020204" pitchFamily="34" charset="0"/>
                        </a:rPr>
                        <a:t>aixa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gridSpan="2">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hMerge="1">
                  <a:txBody>
                    <a:bodyPr/>
                    <a:lstStyle/>
                    <a:p>
                      <a:endParaRPr lang="en-US"/>
                    </a:p>
                  </a:txBody>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S</a:t>
                      </a:r>
                      <a:r>
                        <a:rPr lang="en-US" sz="1800" dirty="0" err="1">
                          <a:effectLst/>
                          <a:latin typeface="Arial" panose="020B0604020202020204" pitchFamily="34" charset="0"/>
                          <a:ea typeface="Calibri" panose="020F0502020204030204" pitchFamily="34" charset="0"/>
                          <a:cs typeface="Arial" panose="020B0604020202020204" pitchFamily="34" charset="0"/>
                        </a:rPr>
                        <a:t>im</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800" dirty="0">
                          <a:effectLst/>
                          <a:latin typeface="Arial" panose="020B0604020202020204" pitchFamily="34" charset="0"/>
                          <a:cs typeface="Arial" panose="020B0604020202020204" pitchFamily="34" charset="0"/>
                        </a:rPr>
                        <a:t>Longa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B</a:t>
                      </a:r>
                      <a:r>
                        <a:rPr lang="en-US" sz="1800" dirty="0" err="1">
                          <a:effectLst/>
                          <a:latin typeface="Arial" panose="020B0604020202020204" pitchFamily="34" charset="0"/>
                          <a:ea typeface="Calibri" panose="020F0502020204030204" pitchFamily="34" charset="0"/>
                          <a:cs typeface="Arial" panose="020B0604020202020204" pitchFamily="34" charset="0"/>
                        </a:rPr>
                        <a:t>aixa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80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1625420454"/>
                  </a:ext>
                </a:extLst>
              </a:tr>
              <a:tr h="472782">
                <a:tc>
                  <a:txBody>
                    <a:bodyPr/>
                    <a:lstStyle/>
                    <a:p>
                      <a:pPr marL="0" marR="0" algn="ctr">
                        <a:lnSpc>
                          <a:spcPct val="115000"/>
                        </a:lnSpc>
                        <a:spcBef>
                          <a:spcPts val="0"/>
                        </a:spcBef>
                        <a:spcAft>
                          <a:spcPts val="0"/>
                        </a:spcAft>
                      </a:pPr>
                      <a:r>
                        <a:rPr lang="en-US" sz="1800" dirty="0">
                          <a:effectLst/>
                          <a:latin typeface="Arial" panose="020B0604020202020204" pitchFamily="34" charset="0"/>
                          <a:cs typeface="Arial" panose="020B0604020202020204" pitchFamily="34" charset="0"/>
                        </a:rPr>
                        <a:t>J</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2">
                        <a:lumMod val="75000"/>
                      </a:schemeClr>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gridSpan="2">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B</a:t>
                      </a:r>
                      <a:r>
                        <a:rPr lang="en-US" sz="1800" dirty="0" err="1">
                          <a:effectLst/>
                          <a:latin typeface="Arial" panose="020B0604020202020204" pitchFamily="34" charset="0"/>
                          <a:ea typeface="Calibri" panose="020F0502020204030204" pitchFamily="34" charset="0"/>
                          <a:cs typeface="Arial" panose="020B0604020202020204" pitchFamily="34" charset="0"/>
                        </a:rPr>
                        <a:t>aixa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hMerge="1">
                  <a:txBody>
                    <a:bodyPr/>
                    <a:lstStyle/>
                    <a:p>
                      <a:endParaRPr lang="en-US"/>
                    </a:p>
                  </a:txBody>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S</a:t>
                      </a:r>
                      <a:r>
                        <a:rPr lang="en-US" sz="1800" dirty="0" err="1">
                          <a:effectLst/>
                          <a:latin typeface="Arial" panose="020B0604020202020204" pitchFamily="34" charset="0"/>
                          <a:ea typeface="Calibri" panose="020F0502020204030204" pitchFamily="34" charset="0"/>
                          <a:cs typeface="Arial" panose="020B0604020202020204" pitchFamily="34" charset="0"/>
                        </a:rPr>
                        <a:t>im</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Curta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800" dirty="0">
                          <a:effectLst/>
                          <a:latin typeface="Arial" panose="020B0604020202020204" pitchFamily="34" charset="0"/>
                          <a:ea typeface="Calibri" panose="020F0502020204030204" pitchFamily="34" charset="0"/>
                          <a:cs typeface="Arial" panose="020B0604020202020204" pitchFamily="34" charset="0"/>
                        </a:rPr>
                        <a:t>A</a:t>
                      </a:r>
                      <a:r>
                        <a:rPr lang="en-US" sz="1800" dirty="0" err="1">
                          <a:effectLst/>
                          <a:latin typeface="Arial" panose="020B0604020202020204" pitchFamily="34" charset="0"/>
                          <a:ea typeface="Calibri" panose="020F0502020204030204" pitchFamily="34" charset="0"/>
                          <a:cs typeface="Arial" panose="020B0604020202020204" pitchFamily="34" charset="0"/>
                        </a:rPr>
                        <a:t>lta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8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3054837054"/>
                  </a:ext>
                </a:extLst>
              </a:tr>
              <a:tr h="234359">
                <a:tc gridSpan="10">
                  <a:txBody>
                    <a:bodyPr/>
                    <a:lstStyle/>
                    <a:p>
                      <a:pPr marL="0" marR="0" algn="r">
                        <a:lnSpc>
                          <a:spcPct val="115000"/>
                        </a:lnSpc>
                        <a:spcBef>
                          <a:spcPts val="0"/>
                        </a:spcBef>
                        <a:spcAft>
                          <a:spcPts val="0"/>
                        </a:spcAft>
                      </a:pPr>
                      <a:r>
                        <a:rPr lang="en-US" sz="1800" dirty="0">
                          <a:effectLst/>
                          <a:latin typeface="Arial" panose="020B0604020202020204" pitchFamily="34" charset="0"/>
                          <a:cs typeface="Arial" panose="020B0604020202020204" pitchFamily="34" charset="0"/>
                        </a:rPr>
                        <a:t>* Onde 1 </a:t>
                      </a:r>
                      <a:r>
                        <a:rPr lang="en-US" sz="1800" dirty="0" err="1">
                          <a:effectLst/>
                          <a:latin typeface="Arial" panose="020B0604020202020204" pitchFamily="34" charset="0"/>
                          <a:cs typeface="Arial" panose="020B0604020202020204" pitchFamily="34" charset="0"/>
                        </a:rPr>
                        <a:t>significa</a:t>
                      </a:r>
                      <a:r>
                        <a:rPr lang="en-US" sz="1800" dirty="0">
                          <a:effectLst/>
                          <a:latin typeface="Arial" panose="020B0604020202020204" pitchFamily="34" charset="0"/>
                          <a:cs typeface="Arial" panose="020B0604020202020204" pitchFamily="34" charset="0"/>
                        </a:rPr>
                        <a:t> o MENOR </a:t>
                      </a:r>
                      <a:r>
                        <a:rPr lang="en-US" sz="1800" dirty="0" err="1">
                          <a:effectLst/>
                          <a:latin typeface="Arial" panose="020B0604020202020204" pitchFamily="34" charset="0"/>
                          <a:cs typeface="Arial" panose="020B0604020202020204" pitchFamily="34" charset="0"/>
                        </a:rPr>
                        <a:t>risco</a:t>
                      </a:r>
                      <a:r>
                        <a:rPr lang="en-US" sz="1800" dirty="0">
                          <a:effectLst/>
                          <a:latin typeface="Arial" panose="020B0604020202020204" pitchFamily="34" charset="0"/>
                          <a:cs typeface="Arial" panose="020B0604020202020204" pitchFamily="34" charset="0"/>
                        </a:rPr>
                        <a:t> e 10 o MAIOR </a:t>
                      </a:r>
                      <a:r>
                        <a:rPr lang="en-US" sz="1800" dirty="0" err="1">
                          <a:effectLst/>
                          <a:latin typeface="Arial" panose="020B0604020202020204" pitchFamily="34" charset="0"/>
                          <a:cs typeface="Arial" panose="020B0604020202020204" pitchFamily="34" charset="0"/>
                        </a:rPr>
                        <a:t>risco</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2">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94478810"/>
                  </a:ext>
                </a:extLst>
              </a:tr>
            </a:tbl>
          </a:graphicData>
        </a:graphic>
      </p:graphicFrame>
    </p:spTree>
    <p:extLst>
      <p:ext uri="{BB962C8B-B14F-4D97-AF65-F5344CB8AC3E}">
        <p14:creationId xmlns:p14="http://schemas.microsoft.com/office/powerpoint/2010/main" val="3846113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CFAEEC-22CB-6490-A26B-892FF5D57C6A}"/>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DBE61990-00D7-5EB9-675F-390E845817AB}"/>
              </a:ext>
            </a:extLst>
          </p:cNvPr>
          <p:cNvPicPr>
            <a:picLocks noChangeAspect="1"/>
          </p:cNvPicPr>
          <p:nvPr/>
        </p:nvPicPr>
        <p:blipFill>
          <a:blip r:embed="rId3"/>
          <a:stretch>
            <a:fillRect/>
          </a:stretch>
        </p:blipFill>
        <p:spPr>
          <a:xfrm>
            <a:off x="643467" y="1820502"/>
            <a:ext cx="10905066" cy="3216994"/>
          </a:xfrm>
          <a:prstGeom prst="rect">
            <a:avLst/>
          </a:prstGeom>
        </p:spPr>
      </p:pic>
    </p:spTree>
    <p:extLst>
      <p:ext uri="{BB962C8B-B14F-4D97-AF65-F5344CB8AC3E}">
        <p14:creationId xmlns:p14="http://schemas.microsoft.com/office/powerpoint/2010/main" val="263178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33;p36">
            <a:extLst>
              <a:ext uri="{FF2B5EF4-FFF2-40B4-BE49-F238E27FC236}">
                <a16:creationId xmlns:a16="http://schemas.microsoft.com/office/drawing/2014/main" id="{CB617883-B27A-2090-3D0C-6FDC9DE70B4A}"/>
              </a:ext>
            </a:extLst>
          </p:cNvPr>
          <p:cNvSpPr txBox="1"/>
          <p:nvPr/>
        </p:nvSpPr>
        <p:spPr>
          <a:xfrm>
            <a:off x="355739" y="824191"/>
            <a:ext cx="11575349" cy="3184205"/>
          </a:xfrm>
          <a:prstGeom prst="rect">
            <a:avLst/>
          </a:prstGeom>
          <a:noFill/>
          <a:ln>
            <a:noFill/>
          </a:ln>
        </p:spPr>
        <p:txBody>
          <a:bodyPr spcFirstLastPara="1" wrap="square" lIns="121900" tIns="121900" rIns="121900" bIns="121900" anchor="t" anchorCtr="0">
            <a:noAutofit/>
          </a:bodyPr>
          <a:lstStyle/>
          <a:p>
            <a:pPr marL="342900" lvl="0" indent="-342900" algn="just">
              <a:buFont typeface="Arial" panose="020B0604020202020204" pitchFamily="34" charset="0"/>
              <a:buChar char="•"/>
              <a:defRPr/>
            </a:pPr>
            <a:r>
              <a:rPr lang="en-US" sz="2000" dirty="0"/>
              <a:t>Dados reais da </a:t>
            </a:r>
            <a:r>
              <a:rPr lang="en-US" sz="2000" dirty="0" err="1"/>
              <a:t>Rússia</a:t>
            </a:r>
            <a:r>
              <a:rPr lang="en-US" sz="2000" dirty="0"/>
              <a:t> e da </a:t>
            </a:r>
            <a:r>
              <a:rPr lang="en-US" sz="2000" dirty="0" err="1"/>
              <a:t>Mongólia</a:t>
            </a:r>
            <a:r>
              <a:rPr lang="en-US" sz="2000" dirty="0"/>
              <a:t>, </a:t>
            </a:r>
            <a:r>
              <a:rPr lang="en-US" sz="2000" dirty="0" err="1"/>
              <a:t>juntamente</a:t>
            </a:r>
            <a:r>
              <a:rPr lang="en-US" sz="2000" dirty="0"/>
              <a:t> com as </a:t>
            </a:r>
            <a:r>
              <a:rPr lang="en-US" sz="2000" dirty="0" err="1"/>
              <a:t>notificações</a:t>
            </a:r>
            <a:r>
              <a:rPr lang="en-US" sz="2000" dirty="0"/>
              <a:t> de </a:t>
            </a:r>
            <a:r>
              <a:rPr lang="en-US" sz="2000" dirty="0" err="1"/>
              <a:t>focos</a:t>
            </a:r>
            <a:r>
              <a:rPr lang="en-US" sz="2000" dirty="0"/>
              <a:t> de PSA </a:t>
            </a:r>
            <a:r>
              <a:rPr lang="en-US" sz="2000" dirty="0" err="1"/>
              <a:t>registradas</a:t>
            </a:r>
            <a:r>
              <a:rPr lang="en-US" sz="2000" dirty="0"/>
              <a:t> no WAHID, </a:t>
            </a:r>
            <a:r>
              <a:rPr lang="en-US" sz="2000" dirty="0" err="1"/>
              <a:t>por</a:t>
            </a:r>
            <a:r>
              <a:rPr lang="en-US" sz="2000" dirty="0"/>
              <a:t> </a:t>
            </a:r>
            <a:r>
              <a:rPr lang="en-US" sz="2000" dirty="0" err="1"/>
              <a:t>região</a:t>
            </a:r>
            <a:endParaRPr lang="en-US" sz="2000" dirty="0">
              <a:solidFill>
                <a:srgbClr val="000000"/>
              </a:solidFill>
              <a:latin typeface="Arial"/>
              <a:ea typeface="Roboto Condensed Light"/>
              <a:cs typeface="Roboto Condensed Light"/>
              <a:sym typeface="Roboto Condensed Light"/>
            </a:endParaRPr>
          </a:p>
          <a:p>
            <a:pPr marR="0" lvl="0" algn="just" defTabSz="914400" rtl="0" eaLnBrk="1" fontAlgn="auto" latinLnBrk="0" hangingPunct="1">
              <a:lnSpc>
                <a:spcPct val="100000"/>
              </a:lnSpc>
              <a:spcBef>
                <a:spcPts val="0"/>
              </a:spcBef>
              <a:spcAft>
                <a:spcPts val="0"/>
              </a:spcAft>
              <a:buClrTx/>
              <a:buSzTx/>
              <a:tabLst/>
              <a:defRPr/>
            </a:pPr>
            <a:endParaRPr lang="en-US" dirty="0">
              <a:solidFill>
                <a:srgbClr val="000000"/>
              </a:solidFill>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a:p>
            <a:pPr marR="0" lvl="0" algn="just"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dirty="0">
                <a:ln>
                  <a:noFill/>
                </a:ln>
                <a:solidFill>
                  <a:srgbClr val="C00000"/>
                </a:solidFill>
                <a:effectLst/>
                <a:uLnTx/>
                <a:uFillTx/>
                <a:latin typeface="Arial"/>
                <a:ea typeface="Roboto Condensed Light"/>
                <a:cs typeface="Roboto Condensed Light"/>
                <a:sym typeface="Roboto Condensed Light"/>
              </a:rPr>
              <a:t> </a:t>
            </a:r>
            <a:endParaRPr lang="en-US" sz="2400" b="1" dirty="0">
              <a:solidFill>
                <a:srgbClr val="C00000"/>
              </a:solidFill>
              <a:latin typeface="Arial"/>
              <a:ea typeface="Times New Roman" panose="02020603050405020304" pitchFamily="18" charset="0"/>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1" dirty="0">
              <a:solidFill>
                <a:srgbClr val="C00000"/>
              </a:solidFill>
              <a:effectLst/>
              <a:latin typeface="Arial"/>
              <a:ea typeface="Times New Roman" panose="02020603050405020304" pitchFamily="18" charset="0"/>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C00000"/>
              </a:solidFill>
              <a:uLnTx/>
              <a:uFillTx/>
              <a:latin typeface="Arial"/>
              <a:ea typeface="Roboto Condensed Light"/>
              <a:cs typeface="Roboto Condensed Light"/>
              <a:sym typeface="Roboto Condensed Light"/>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a:ea typeface="Roboto Condensed Light"/>
              <a:cs typeface="Roboto Condensed Light"/>
              <a:sym typeface="Roboto Condensed Light"/>
            </a:endParaRPr>
          </a:p>
        </p:txBody>
      </p:sp>
      <p:sp>
        <p:nvSpPr>
          <p:cNvPr id="2" name="TextBox 1">
            <a:extLst>
              <a:ext uri="{FF2B5EF4-FFF2-40B4-BE49-F238E27FC236}">
                <a16:creationId xmlns:a16="http://schemas.microsoft.com/office/drawing/2014/main" id="{92AF8BB6-E2D9-0EC5-0100-D94CEF0D24D2}"/>
              </a:ext>
            </a:extLst>
          </p:cNvPr>
          <p:cNvSpPr txBox="1"/>
          <p:nvPr/>
        </p:nvSpPr>
        <p:spPr>
          <a:xfrm>
            <a:off x="1967346" y="249351"/>
            <a:ext cx="8354290" cy="584775"/>
          </a:xfrm>
          <a:prstGeom prst="rect">
            <a:avLst/>
          </a:prstGeom>
          <a:noFill/>
        </p:spPr>
        <p:txBody>
          <a:bodyPr wrap="square" rtlCol="0">
            <a:spAutoFit/>
          </a:bodyPr>
          <a:lstStyle/>
          <a:p>
            <a:pPr algn="ctr"/>
            <a:r>
              <a:rPr lang="en-US" sz="3200" b="1" dirty="0" err="1">
                <a:solidFill>
                  <a:srgbClr val="7A0019"/>
                </a:solidFill>
                <a:latin typeface="Arial" panose="020B0604020202020204" pitchFamily="34" charset="0"/>
                <a:cs typeface="Arial" panose="020B0604020202020204" pitchFamily="34" charset="0"/>
              </a:rPr>
              <a:t>Validação</a:t>
            </a:r>
            <a:r>
              <a:rPr lang="en-US" sz="3200" b="1" dirty="0">
                <a:solidFill>
                  <a:srgbClr val="7A0019"/>
                </a:solidFill>
                <a:latin typeface="Arial" panose="020B0604020202020204" pitchFamily="34" charset="0"/>
                <a:cs typeface="Arial" panose="020B0604020202020204" pitchFamily="34" charset="0"/>
              </a:rPr>
              <a:t> do </a:t>
            </a:r>
            <a:r>
              <a:rPr lang="en-US" sz="3200" b="1" dirty="0" err="1">
                <a:solidFill>
                  <a:srgbClr val="7A0019"/>
                </a:solidFill>
                <a:latin typeface="Arial" panose="020B0604020202020204" pitchFamily="34" charset="0"/>
                <a:cs typeface="Arial" panose="020B0604020202020204" pitchFamily="34" charset="0"/>
              </a:rPr>
              <a:t>modelo</a:t>
            </a:r>
            <a:endParaRPr lang="en-US" sz="3200" b="1" dirty="0">
              <a:solidFill>
                <a:srgbClr val="C00000"/>
              </a:solidFill>
            </a:endParaRPr>
          </a:p>
        </p:txBody>
      </p:sp>
      <p:graphicFrame>
        <p:nvGraphicFramePr>
          <p:cNvPr id="4" name="Table 3">
            <a:extLst>
              <a:ext uri="{FF2B5EF4-FFF2-40B4-BE49-F238E27FC236}">
                <a16:creationId xmlns:a16="http://schemas.microsoft.com/office/drawing/2014/main" id="{232AF561-3E6A-011F-135D-2273AFDB973A}"/>
              </a:ext>
            </a:extLst>
          </p:cNvPr>
          <p:cNvGraphicFramePr>
            <a:graphicFrameLocks noGrp="1"/>
          </p:cNvGraphicFramePr>
          <p:nvPr>
            <p:extLst>
              <p:ext uri="{D42A27DB-BD31-4B8C-83A1-F6EECF244321}">
                <p14:modId xmlns:p14="http://schemas.microsoft.com/office/powerpoint/2010/main" val="3784039598"/>
              </p:ext>
            </p:extLst>
          </p:nvPr>
        </p:nvGraphicFramePr>
        <p:xfrm>
          <a:off x="192288" y="1844824"/>
          <a:ext cx="11902249" cy="3567938"/>
        </p:xfrm>
        <a:graphic>
          <a:graphicData uri="http://schemas.openxmlformats.org/drawingml/2006/table">
            <a:tbl>
              <a:tblPr firstRow="1" firstCol="1" bandRow="1">
                <a:tableStyleId>{5C22544A-7EE6-4342-B048-85BDC9FD1C3A}</a:tableStyleId>
              </a:tblPr>
              <a:tblGrid>
                <a:gridCol w="1041395">
                  <a:extLst>
                    <a:ext uri="{9D8B030D-6E8A-4147-A177-3AD203B41FA5}">
                      <a16:colId xmlns:a16="http://schemas.microsoft.com/office/drawing/2014/main" val="20834558"/>
                    </a:ext>
                  </a:extLst>
                </a:gridCol>
                <a:gridCol w="936725">
                  <a:extLst>
                    <a:ext uri="{9D8B030D-6E8A-4147-A177-3AD203B41FA5}">
                      <a16:colId xmlns:a16="http://schemas.microsoft.com/office/drawing/2014/main" val="3246946513"/>
                    </a:ext>
                  </a:extLst>
                </a:gridCol>
                <a:gridCol w="1177057">
                  <a:extLst>
                    <a:ext uri="{9D8B030D-6E8A-4147-A177-3AD203B41FA5}">
                      <a16:colId xmlns:a16="http://schemas.microsoft.com/office/drawing/2014/main" val="3422384962"/>
                    </a:ext>
                  </a:extLst>
                </a:gridCol>
                <a:gridCol w="1478988">
                  <a:extLst>
                    <a:ext uri="{9D8B030D-6E8A-4147-A177-3AD203B41FA5}">
                      <a16:colId xmlns:a16="http://schemas.microsoft.com/office/drawing/2014/main" val="1530693168"/>
                    </a:ext>
                  </a:extLst>
                </a:gridCol>
                <a:gridCol w="1398871">
                  <a:extLst>
                    <a:ext uri="{9D8B030D-6E8A-4147-A177-3AD203B41FA5}">
                      <a16:colId xmlns:a16="http://schemas.microsoft.com/office/drawing/2014/main" val="2966175072"/>
                    </a:ext>
                  </a:extLst>
                </a:gridCol>
                <a:gridCol w="1060952">
                  <a:extLst>
                    <a:ext uri="{9D8B030D-6E8A-4147-A177-3AD203B41FA5}">
                      <a16:colId xmlns:a16="http://schemas.microsoft.com/office/drawing/2014/main" val="1312969481"/>
                    </a:ext>
                  </a:extLst>
                </a:gridCol>
                <a:gridCol w="1013024">
                  <a:extLst>
                    <a:ext uri="{9D8B030D-6E8A-4147-A177-3AD203B41FA5}">
                      <a16:colId xmlns:a16="http://schemas.microsoft.com/office/drawing/2014/main" val="3905890520"/>
                    </a:ext>
                  </a:extLst>
                </a:gridCol>
                <a:gridCol w="1351040">
                  <a:extLst>
                    <a:ext uri="{9D8B030D-6E8A-4147-A177-3AD203B41FA5}">
                      <a16:colId xmlns:a16="http://schemas.microsoft.com/office/drawing/2014/main" val="3982334893"/>
                    </a:ext>
                  </a:extLst>
                </a:gridCol>
                <a:gridCol w="1014701">
                  <a:extLst>
                    <a:ext uri="{9D8B030D-6E8A-4147-A177-3AD203B41FA5}">
                      <a16:colId xmlns:a16="http://schemas.microsoft.com/office/drawing/2014/main" val="612149170"/>
                    </a:ext>
                  </a:extLst>
                </a:gridCol>
                <a:gridCol w="1429496">
                  <a:extLst>
                    <a:ext uri="{9D8B030D-6E8A-4147-A177-3AD203B41FA5}">
                      <a16:colId xmlns:a16="http://schemas.microsoft.com/office/drawing/2014/main" val="1961470306"/>
                    </a:ext>
                  </a:extLst>
                </a:gridCol>
              </a:tblGrid>
              <a:tr h="817510">
                <a:tc>
                  <a:txBody>
                    <a:bodyPr/>
                    <a:lstStyle/>
                    <a:p>
                      <a:pPr marL="71755" marR="71755" algn="ctr">
                        <a:lnSpc>
                          <a:spcPct val="115000"/>
                        </a:lnSpc>
                        <a:spcBef>
                          <a:spcPts val="0"/>
                        </a:spcBef>
                        <a:spcAft>
                          <a:spcPts val="0"/>
                        </a:spcAft>
                      </a:pPr>
                      <a:r>
                        <a:rPr lang="en-US" sz="1600" dirty="0" err="1">
                          <a:solidFill>
                            <a:schemeClr val="tx1"/>
                          </a:solidFill>
                          <a:effectLst/>
                          <a:latin typeface="Arial" panose="020B0604020202020204" pitchFamily="34" charset="0"/>
                          <a:cs typeface="Arial" panose="020B0604020202020204" pitchFamily="34" charset="0"/>
                        </a:rPr>
                        <a:t>Região</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solidFill>
                      <a:srgbClr val="D8A830"/>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D</a:t>
                      </a:r>
                      <a:r>
                        <a:rPr lang="en-US" sz="1600" dirty="0" err="1">
                          <a:effectLst/>
                          <a:latin typeface="Arial" panose="020B0604020202020204" pitchFamily="34" charset="0"/>
                          <a:ea typeface="Calibri" panose="020F0502020204030204" pitchFamily="34" charset="0"/>
                          <a:cs typeface="Arial" panose="020B0604020202020204" pitchFamily="34" charset="0"/>
                        </a:rPr>
                        <a:t>ensidade</a:t>
                      </a:r>
                      <a:r>
                        <a:rPr lang="en-US" sz="1600" dirty="0">
                          <a:effectLst/>
                          <a:latin typeface="Arial" panose="020B0604020202020204" pitchFamily="34" charset="0"/>
                          <a:ea typeface="Calibri" panose="020F0502020204030204" pitchFamily="34" charset="0"/>
                          <a:cs typeface="Arial" panose="020B0604020202020204" pitchFamily="34" charset="0"/>
                        </a:rPr>
                        <a:t> </a:t>
                      </a:r>
                      <a:r>
                        <a:rPr lang="en-US" sz="1600" dirty="0" err="1">
                          <a:effectLst/>
                          <a:latin typeface="Arial" panose="020B0604020202020204" pitchFamily="34" charset="0"/>
                          <a:ea typeface="Calibri" panose="020F0502020204030204" pitchFamily="34" charset="0"/>
                          <a:cs typeface="Arial" panose="020B0604020202020204" pitchFamily="34" charset="0"/>
                        </a:rPr>
                        <a:t>suínos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D</a:t>
                      </a:r>
                      <a:r>
                        <a:rPr lang="en-US" sz="1600" dirty="0" err="1">
                          <a:effectLst/>
                          <a:latin typeface="Arial" panose="020B0604020202020204" pitchFamily="34" charset="0"/>
                          <a:ea typeface="Calibri" panose="020F0502020204030204" pitchFamily="34" charset="0"/>
                          <a:cs typeface="Arial" panose="020B0604020202020204" pitchFamily="34" charset="0"/>
                        </a:rPr>
                        <a:t>ensidade</a:t>
                      </a:r>
                      <a:r>
                        <a:rPr lang="en-US" sz="1600" dirty="0">
                          <a:effectLst/>
                          <a:latin typeface="Arial" panose="020B0604020202020204" pitchFamily="34" charset="0"/>
                          <a:ea typeface="Calibri" panose="020F0502020204030204" pitchFamily="34" charset="0"/>
                          <a:cs typeface="Arial" panose="020B0604020202020204" pitchFamily="34" charset="0"/>
                        </a:rPr>
                        <a:t> </a:t>
                      </a:r>
                      <a:r>
                        <a:rPr lang="en-US" sz="1600" dirty="0" err="1">
                          <a:effectLst/>
                          <a:latin typeface="Arial" panose="020B0604020202020204" pitchFamily="34" charset="0"/>
                          <a:ea typeface="Calibri" panose="020F0502020204030204" pitchFamily="34" charset="0"/>
                          <a:cs typeface="Arial" panose="020B0604020202020204" pitchFamily="34" charset="0"/>
                        </a:rPr>
                        <a:t>Asselvajados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R</a:t>
                      </a:r>
                      <a:r>
                        <a:rPr lang="en-US" sz="1600" dirty="0" err="1">
                          <a:effectLst/>
                          <a:latin typeface="Arial" panose="020B0604020202020204" pitchFamily="34" charset="0"/>
                          <a:ea typeface="Calibri" panose="020F0502020204030204" pitchFamily="34" charset="0"/>
                          <a:cs typeface="Arial" panose="020B0604020202020204" pitchFamily="34" charset="0"/>
                        </a:rPr>
                        <a:t>egião</a:t>
                      </a:r>
                      <a:r>
                        <a:rPr lang="en-US" sz="1600" dirty="0">
                          <a:effectLst/>
                          <a:latin typeface="Arial" panose="020B0604020202020204" pitchFamily="34" charset="0"/>
                          <a:ea typeface="Calibri" panose="020F0502020204030204" pitchFamily="34" charset="0"/>
                          <a:cs typeface="Arial" panose="020B0604020202020204" pitchFamily="34" charset="0"/>
                        </a:rPr>
                        <a:t> de </a:t>
                      </a:r>
                      <a:r>
                        <a:rPr lang="en-US" sz="1600" dirty="0" err="1">
                          <a:effectLst/>
                          <a:latin typeface="Arial" panose="020B0604020202020204" pitchFamily="34" charset="0"/>
                          <a:ea typeface="Calibri" panose="020F0502020204030204" pitchFamily="34" charset="0"/>
                          <a:cs typeface="Arial" panose="020B0604020202020204" pitchFamily="34" charset="0"/>
                        </a:rPr>
                        <a:t>propriedade</a:t>
                      </a:r>
                      <a:r>
                        <a:rPr lang="en-US" sz="1600" dirty="0">
                          <a:effectLst/>
                          <a:latin typeface="Arial" panose="020B0604020202020204" pitchFamily="34" charset="0"/>
                          <a:ea typeface="Calibri" panose="020F0502020204030204" pitchFamily="34" charset="0"/>
                          <a:cs typeface="Arial" panose="020B0604020202020204" pitchFamily="34" charset="0"/>
                        </a:rPr>
                        <a:t> para </a:t>
                      </a:r>
                      <a:r>
                        <a:rPr lang="en-US" sz="1600" dirty="0" err="1">
                          <a:effectLst/>
                          <a:latin typeface="Arial" panose="020B0604020202020204" pitchFamily="34" charset="0"/>
                          <a:ea typeface="Calibri" panose="020F0502020204030204" pitchFamily="34" charset="0"/>
                          <a:cs typeface="Arial" panose="020B0604020202020204" pitchFamily="34" charset="0"/>
                        </a:rPr>
                        <a:t>subsistência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F</a:t>
                      </a:r>
                      <a:r>
                        <a:rPr lang="en-US" sz="1600" dirty="0" err="1">
                          <a:effectLst/>
                          <a:latin typeface="Arial" panose="020B0604020202020204" pitchFamily="34" charset="0"/>
                          <a:ea typeface="Calibri" panose="020F0502020204030204" pitchFamily="34" charset="0"/>
                          <a:cs typeface="Arial" panose="020B0604020202020204" pitchFamily="34" charset="0"/>
                        </a:rPr>
                        <a:t>az</a:t>
                      </a:r>
                      <a:r>
                        <a:rPr lang="en-US" sz="1600" dirty="0">
                          <a:effectLst/>
                          <a:latin typeface="Arial" panose="020B0604020202020204" pitchFamily="34" charset="0"/>
                          <a:ea typeface="Calibri" panose="020F0502020204030204" pitchFamily="34" charset="0"/>
                          <a:cs typeface="Arial" panose="020B0604020202020204" pitchFamily="34" charset="0"/>
                        </a:rPr>
                        <a:t> </a:t>
                      </a:r>
                      <a:r>
                        <a:rPr lang="en-US" sz="1600" dirty="0" err="1">
                          <a:effectLst/>
                          <a:latin typeface="Arial" panose="020B0604020202020204" pitchFamily="34" charset="0"/>
                          <a:ea typeface="Calibri" panose="020F0502020204030204" pitchFamily="34" charset="0"/>
                          <a:cs typeface="Arial" panose="020B0604020202020204" pitchFamily="34" charset="0"/>
                        </a:rPr>
                        <a:t>fronteira</a:t>
                      </a:r>
                      <a:r>
                        <a:rPr lang="en-US" sz="1600" dirty="0">
                          <a:effectLst/>
                          <a:latin typeface="Arial" panose="020B0604020202020204" pitchFamily="34" charset="0"/>
                          <a:ea typeface="Calibri" panose="020F0502020204030204" pitchFamily="34" charset="0"/>
                          <a:cs typeface="Arial" panose="020B0604020202020204" pitchFamily="34" charset="0"/>
                        </a:rPr>
                        <a:t> com </a:t>
                      </a:r>
                      <a:r>
                        <a:rPr lang="en-US" sz="1600" dirty="0" err="1">
                          <a:effectLst/>
                          <a:latin typeface="Arial" panose="020B0604020202020204" pitchFamily="34" charset="0"/>
                          <a:ea typeface="Calibri" panose="020F0502020204030204" pitchFamily="34" charset="0"/>
                          <a:cs typeface="Arial" panose="020B0604020202020204" pitchFamily="34" charset="0"/>
                        </a:rPr>
                        <a:t>área</a:t>
                      </a:r>
                      <a:r>
                        <a:rPr lang="en-US" sz="1600" dirty="0">
                          <a:effectLst/>
                          <a:latin typeface="Arial" panose="020B0604020202020204" pitchFamily="34" charset="0"/>
                          <a:ea typeface="Calibri" panose="020F0502020204030204" pitchFamily="34" charset="0"/>
                          <a:cs typeface="Arial" panose="020B0604020202020204" pitchFamily="34" charset="0"/>
                        </a:rPr>
                        <a:t> </a:t>
                      </a:r>
                      <a:r>
                        <a:rPr lang="en-US" sz="1600" dirty="0" err="1">
                          <a:effectLst/>
                          <a:latin typeface="Arial" panose="020B0604020202020204" pitchFamily="34" charset="0"/>
                          <a:ea typeface="Calibri" panose="020F0502020204030204" pitchFamily="34" charset="0"/>
                          <a:cs typeface="Arial" panose="020B0604020202020204" pitchFamily="34" charset="0"/>
                        </a:rPr>
                        <a:t>não</a:t>
                      </a:r>
                      <a:r>
                        <a:rPr lang="en-US" sz="1600" dirty="0">
                          <a:effectLst/>
                          <a:latin typeface="Arial" panose="020B0604020202020204" pitchFamily="34" charset="0"/>
                          <a:ea typeface="Calibri" panose="020F0502020204030204" pitchFamily="34" charset="0"/>
                          <a:cs typeface="Arial" panose="020B0604020202020204" pitchFamily="34" charset="0"/>
                        </a:rPr>
                        <a:t> livre</a:t>
                      </a: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E</a:t>
                      </a:r>
                      <a:r>
                        <a:rPr lang="en-US" sz="1600" dirty="0" err="1">
                          <a:effectLst/>
                          <a:latin typeface="Arial" panose="020B0604020202020204" pitchFamily="34" charset="0"/>
                          <a:ea typeface="Calibri" panose="020F0502020204030204" pitchFamily="34" charset="0"/>
                          <a:cs typeface="Arial" panose="020B0604020202020204" pitchFamily="34" charset="0"/>
                        </a:rPr>
                        <a:t>xtensão</a:t>
                      </a:r>
                      <a:r>
                        <a:rPr lang="en-US" sz="1600" dirty="0">
                          <a:effectLst/>
                          <a:latin typeface="Arial" panose="020B0604020202020204" pitchFamily="34" charset="0"/>
                          <a:ea typeface="Calibri" panose="020F0502020204030204" pitchFamily="34" charset="0"/>
                          <a:cs typeface="Arial" panose="020B0604020202020204" pitchFamily="34" charset="0"/>
                        </a:rPr>
                        <a:t> da </a:t>
                      </a:r>
                      <a:r>
                        <a:rPr lang="en-US" sz="1600" dirty="0" err="1">
                          <a:effectLst/>
                          <a:latin typeface="Arial" panose="020B0604020202020204" pitchFamily="34" charset="0"/>
                          <a:ea typeface="Calibri" panose="020F0502020204030204" pitchFamily="34" charset="0"/>
                          <a:cs typeface="Arial" panose="020B0604020202020204" pitchFamily="34" charset="0"/>
                        </a:rPr>
                        <a:t>fronteira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D</a:t>
                      </a:r>
                      <a:r>
                        <a:rPr lang="en-US" sz="1600" dirty="0" err="1">
                          <a:effectLst/>
                          <a:latin typeface="Arial" panose="020B0604020202020204" pitchFamily="34" charset="0"/>
                          <a:ea typeface="Calibri" panose="020F0502020204030204" pitchFamily="34" charset="0"/>
                          <a:cs typeface="Arial" panose="020B0604020202020204" pitchFamily="34" charset="0"/>
                        </a:rPr>
                        <a:t>ensidade</a:t>
                      </a:r>
                      <a:r>
                        <a:rPr lang="en-US" sz="1600" dirty="0">
                          <a:effectLst/>
                          <a:latin typeface="Arial" panose="020B0604020202020204" pitchFamily="34" charset="0"/>
                          <a:ea typeface="Calibri" panose="020F0502020204030204" pitchFamily="34" charset="0"/>
                          <a:cs typeface="Arial" panose="020B0604020202020204" pitchFamily="34" charset="0"/>
                        </a:rPr>
                        <a:t> de </a:t>
                      </a:r>
                      <a:r>
                        <a:rPr lang="en-US" sz="1600" dirty="0" err="1">
                          <a:effectLst/>
                          <a:latin typeface="Arial" panose="020B0604020202020204" pitchFamily="34" charset="0"/>
                          <a:ea typeface="Calibri" panose="020F0502020204030204" pitchFamily="34" charset="0"/>
                          <a:cs typeface="Arial" panose="020B0604020202020204" pitchFamily="34" charset="0"/>
                        </a:rPr>
                        <a:t>Rodovias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en-US" sz="1600" dirty="0" err="1">
                          <a:effectLst/>
                          <a:latin typeface="Arial" panose="020B0604020202020204" pitchFamily="34" charset="0"/>
                          <a:cs typeface="Arial" panose="020B0604020202020204" pitchFamily="34" charset="0"/>
                        </a:rPr>
                        <a:t>Densidade</a:t>
                      </a:r>
                      <a:r>
                        <a:rPr lang="en-US" sz="1600" dirty="0">
                          <a:effectLst/>
                          <a:latin typeface="Arial" panose="020B0604020202020204" pitchFamily="34" charset="0"/>
                          <a:cs typeface="Arial" panose="020B0604020202020204" pitchFamily="34" charset="0"/>
                        </a:rPr>
                        <a:t> humana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Status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tc>
                  <a:txBody>
                    <a:bodyPr/>
                    <a:lstStyle/>
                    <a:p>
                      <a:pPr marL="0" marR="0" algn="l">
                        <a:lnSpc>
                          <a:spcPct val="115000"/>
                        </a:lnSpc>
                        <a:spcBef>
                          <a:spcPts val="0"/>
                        </a:spcBef>
                        <a:spcAft>
                          <a:spcPts val="0"/>
                        </a:spcAft>
                      </a:pPr>
                      <a:r>
                        <a:rPr lang="en-US" sz="1600" dirty="0" err="1">
                          <a:effectLst/>
                          <a:latin typeface="Arial" panose="020B0604020202020204" pitchFamily="34" charset="0"/>
                          <a:ea typeface="Calibri" panose="020F0502020204030204" pitchFamily="34" charset="0"/>
                          <a:cs typeface="Arial" panose="020B0604020202020204" pitchFamily="34" charset="0"/>
                        </a:rPr>
                        <a:t>Predição</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C5553B"/>
                    </a:solidFill>
                  </a:tcPr>
                </a:tc>
                <a:extLst>
                  <a:ext uri="{0D108BD9-81ED-4DB2-BD59-A6C34878D82A}">
                    <a16:rowId xmlns:a16="http://schemas.microsoft.com/office/drawing/2014/main" val="1815352611"/>
                  </a:ext>
                </a:extLst>
              </a:tr>
              <a:tr h="497804">
                <a:tc>
                  <a:txBody>
                    <a:bodyPr/>
                    <a:lstStyle/>
                    <a:p>
                      <a:pPr algn="l" fontAlgn="b"/>
                      <a:r>
                        <a:rPr lang="en-US" sz="1600" b="1" i="0" u="none" strike="noStrike" dirty="0">
                          <a:solidFill>
                            <a:schemeClr val="tx1"/>
                          </a:solidFill>
                          <a:effectLst/>
                          <a:latin typeface="Arial" panose="020B0604020202020204" pitchFamily="34" charset="0"/>
                          <a:cs typeface="Arial" panose="020B0604020202020204" pitchFamily="34" charset="0"/>
                        </a:rPr>
                        <a:t>Rep. of North Ossetia - Alania</a:t>
                      </a:r>
                    </a:p>
                  </a:txBody>
                  <a:tcPr marL="6350" marR="6350" marT="6350" marB="0" anchor="b">
                    <a:solidFill>
                      <a:srgbClr val="D8A830"/>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S</a:t>
                      </a:r>
                      <a:r>
                        <a:rPr lang="en-US" sz="1600" dirty="0" err="1">
                          <a:effectLst/>
                          <a:latin typeface="Arial" panose="020B0604020202020204" pitchFamily="34" charset="0"/>
                          <a:ea typeface="Calibri" panose="020F0502020204030204" pitchFamily="34" charset="0"/>
                          <a:cs typeface="Arial" panose="020B0604020202020204" pitchFamily="34" charset="0"/>
                        </a:rPr>
                        <a:t>im</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Curta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r>
                        <a:rPr lang="pt-BR" sz="1600" dirty="0">
                          <a:effectLst/>
                          <a:latin typeface="Arial" panose="020B0604020202020204" pitchFamily="34" charset="0"/>
                          <a:cs typeface="Arial" panose="020B0604020202020204" pitchFamily="34" charset="0"/>
                        </a:rPr>
                        <a:t>P</a:t>
                      </a:r>
                      <a:r>
                        <a:rPr lang="en-US" sz="1600" dirty="0" err="1">
                          <a:effectLst/>
                          <a:latin typeface="Arial" panose="020B0604020202020204" pitchFamily="34" charset="0"/>
                          <a:cs typeface="Arial" panose="020B0604020202020204" pitchFamily="34" charset="0"/>
                        </a:rPr>
                        <a:t>ositivo</a:t>
                      </a:r>
                      <a:endParaRPr lang="en-US" sz="16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6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736394391"/>
                  </a:ext>
                </a:extLst>
              </a:tr>
              <a:tr h="291547">
                <a:tc>
                  <a:txBody>
                    <a:bodyPr/>
                    <a:lstStyle/>
                    <a:p>
                      <a:pPr algn="l" fontAlgn="b"/>
                      <a:r>
                        <a:rPr lang="en-US" sz="1600" b="1" i="0" u="none" strike="noStrike" dirty="0">
                          <a:solidFill>
                            <a:schemeClr val="tx1"/>
                          </a:solidFill>
                          <a:effectLst/>
                          <a:latin typeface="Arial" panose="020B0604020202020204" pitchFamily="34" charset="0"/>
                          <a:cs typeface="Arial" panose="020B0604020202020204" pitchFamily="34" charset="0"/>
                        </a:rPr>
                        <a:t>Bryansk Obl.</a:t>
                      </a:r>
                    </a:p>
                  </a:txBody>
                  <a:tcPr marL="6350" marR="6350" marT="6350" marB="0" anchor="b">
                    <a:solidFill>
                      <a:srgbClr val="D8A830"/>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600" dirty="0" err="1">
                          <a:effectLst/>
                          <a:latin typeface="Arial" panose="020B0604020202020204" pitchFamily="34" charset="0"/>
                          <a:cs typeface="Arial" panose="020B0604020202020204" pitchFamily="34" charset="0"/>
                        </a:rPr>
                        <a:t>Não</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N/A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B</a:t>
                      </a:r>
                      <a:r>
                        <a:rPr lang="en-US" sz="1600" dirty="0" err="1">
                          <a:effectLst/>
                          <a:latin typeface="Arial" panose="020B0604020202020204" pitchFamily="34" charset="0"/>
                          <a:ea typeface="Calibri" panose="020F0502020204030204" pitchFamily="34" charset="0"/>
                          <a:cs typeface="Arial" panose="020B0604020202020204" pitchFamily="34" charset="0"/>
                        </a:rPr>
                        <a:t>aixa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r>
                        <a:rPr lang="en-US" sz="1600" dirty="0" err="1">
                          <a:effectLst/>
                          <a:latin typeface="Arial" panose="020B0604020202020204" pitchFamily="34" charset="0"/>
                          <a:cs typeface="Arial" panose="020B0604020202020204" pitchFamily="34" charset="0"/>
                        </a:rPr>
                        <a:t>Positivo</a:t>
                      </a:r>
                      <a:endParaRPr lang="en-US" sz="16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6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1625420454"/>
                  </a:ext>
                </a:extLst>
              </a:tr>
              <a:tr h="590604">
                <a:tc>
                  <a:txBody>
                    <a:bodyPr/>
                    <a:lstStyle/>
                    <a:p>
                      <a:pPr algn="l" fontAlgn="b"/>
                      <a:r>
                        <a:rPr lang="en-US" sz="1600" b="1" i="0" u="none" strike="noStrike" dirty="0">
                          <a:solidFill>
                            <a:schemeClr val="tx1"/>
                          </a:solidFill>
                          <a:effectLst/>
                          <a:latin typeface="Arial" panose="020B0604020202020204" pitchFamily="34" charset="0"/>
                          <a:cs typeface="Arial" panose="020B0604020202020204" pitchFamily="34" charset="0"/>
                        </a:rPr>
                        <a:t>Rep. of Bashkortostan</a:t>
                      </a:r>
                    </a:p>
                  </a:txBody>
                  <a:tcPr marL="6350" marR="6350" marT="6350" marB="0" anchor="b">
                    <a:solidFill>
                      <a:srgbClr val="D8A830"/>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600" dirty="0" err="1">
                          <a:effectLst/>
                          <a:latin typeface="Arial" panose="020B0604020202020204" pitchFamily="34" charset="0"/>
                          <a:ea typeface="Calibri" panose="020F0502020204030204" pitchFamily="34" charset="0"/>
                          <a:cs typeface="Arial" panose="020B0604020202020204" pitchFamily="34" charset="0"/>
                        </a:rPr>
                        <a:t>Não</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N/A</a:t>
                      </a: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B</a:t>
                      </a:r>
                      <a:r>
                        <a:rPr lang="en-US" sz="1600" dirty="0" err="1">
                          <a:effectLst/>
                          <a:latin typeface="Arial" panose="020B0604020202020204" pitchFamily="34" charset="0"/>
                          <a:ea typeface="Calibri" panose="020F0502020204030204" pitchFamily="34" charset="0"/>
                          <a:cs typeface="Arial" panose="020B0604020202020204" pitchFamily="34" charset="0"/>
                        </a:rPr>
                        <a:t>aixa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marL="0" marR="0" algn="ctr">
                        <a:lnSpc>
                          <a:spcPct val="115000"/>
                        </a:lnSpc>
                        <a:spcBef>
                          <a:spcPts val="0"/>
                        </a:spcBef>
                        <a:spcAft>
                          <a:spcPts val="0"/>
                        </a:spcAft>
                      </a:pPr>
                      <a:r>
                        <a:rPr lang="pt-BR"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err="1">
                          <a:effectLst/>
                          <a:latin typeface="Arial" panose="020B0604020202020204" pitchFamily="34" charset="0"/>
                          <a:ea typeface="Calibri" panose="020F0502020204030204" pitchFamily="34" charset="0"/>
                          <a:cs typeface="Arial" panose="020B0604020202020204" pitchFamily="34" charset="0"/>
                        </a:rPr>
                        <a:t>lta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EDB3"/>
                    </a:solidFill>
                  </a:tcPr>
                </a:tc>
                <a:tc>
                  <a:txBody>
                    <a:bodyPr/>
                    <a:lstStyle/>
                    <a:p>
                      <a:pPr algn="l"/>
                      <a:r>
                        <a:rPr lang="pt-BR" sz="1600" dirty="0">
                          <a:effectLst/>
                          <a:latin typeface="Arial" panose="020B0604020202020204" pitchFamily="34" charset="0"/>
                          <a:cs typeface="Arial" panose="020B0604020202020204" pitchFamily="34" charset="0"/>
                        </a:rPr>
                        <a:t>N</a:t>
                      </a:r>
                      <a:r>
                        <a:rPr lang="en-US" sz="1600" dirty="0" err="1">
                          <a:effectLst/>
                          <a:latin typeface="Arial" panose="020B0604020202020204" pitchFamily="34" charset="0"/>
                          <a:cs typeface="Arial" panose="020B0604020202020204" pitchFamily="34" charset="0"/>
                        </a:rPr>
                        <a:t>egativo</a:t>
                      </a:r>
                      <a:endParaRPr lang="en-US" sz="16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tc>
                  <a:txBody>
                    <a:bodyPr/>
                    <a:lstStyle/>
                    <a:p>
                      <a:pPr algn="l"/>
                      <a:endParaRPr lang="en-US" sz="1600" dirty="0">
                        <a:effectLst/>
                        <a:latin typeface="Arial" panose="020B0604020202020204" pitchFamily="34" charset="0"/>
                        <a:cs typeface="Arial" panose="020B0604020202020204" pitchFamily="34" charset="0"/>
                      </a:endParaRPr>
                    </a:p>
                  </a:txBody>
                  <a:tcPr marL="68580" marR="68580" marT="0" marB="0" anchor="ctr">
                    <a:solidFill>
                      <a:srgbClr val="FFEDB3"/>
                    </a:solidFill>
                  </a:tcPr>
                </a:tc>
                <a:extLst>
                  <a:ext uri="{0D108BD9-81ED-4DB2-BD59-A6C34878D82A}">
                    <a16:rowId xmlns:a16="http://schemas.microsoft.com/office/drawing/2014/main" val="3054837054"/>
                  </a:ext>
                </a:extLst>
              </a:tr>
              <a:tr h="229082">
                <a:tc gridSpan="9">
                  <a:txBody>
                    <a:bodyPr/>
                    <a:lstStyle/>
                    <a:p>
                      <a:pPr marL="0" marR="0" algn="r">
                        <a:lnSpc>
                          <a:spcPct val="115000"/>
                        </a:lnSpc>
                        <a:spcBef>
                          <a:spcPts val="0"/>
                        </a:spcBef>
                        <a:spcAft>
                          <a:spcPts val="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2">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a:lnSpc>
                          <a:spcPct val="115000"/>
                        </a:lnSpc>
                        <a:spcBef>
                          <a:spcPts val="0"/>
                        </a:spcBef>
                        <a:spcAft>
                          <a:spcPts val="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2">
                        <a:lumMod val="75000"/>
                      </a:schemeClr>
                    </a:solidFill>
                  </a:tcPr>
                </a:tc>
                <a:extLst>
                  <a:ext uri="{0D108BD9-81ED-4DB2-BD59-A6C34878D82A}">
                    <a16:rowId xmlns:a16="http://schemas.microsoft.com/office/drawing/2014/main" val="494478810"/>
                  </a:ext>
                </a:extLst>
              </a:tr>
            </a:tbl>
          </a:graphicData>
        </a:graphic>
      </p:graphicFrame>
    </p:spTree>
    <p:extLst>
      <p:ext uri="{BB962C8B-B14F-4D97-AF65-F5344CB8AC3E}">
        <p14:creationId xmlns:p14="http://schemas.microsoft.com/office/powerpoint/2010/main" val="4179327848"/>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1_Tema do Office">
  <a:themeElements>
    <a:clrScheme name="Tema do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a do Offic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pt-BR"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pt-BR"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Tema do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a do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a do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a do Offic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a do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a do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a do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a do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a do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o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Tema do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Tema do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Tema do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xml><?xml version="1.0" encoding="utf-8"?>
<a:themeOverride xmlns:a="http://schemas.openxmlformats.org/drawingml/2006/main">
  <a:clrScheme name="Tema do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15405</TotalTime>
  <Words>2929</Words>
  <Application>Microsoft Office PowerPoint</Application>
  <PresentationFormat>Widescreen</PresentationFormat>
  <Paragraphs>320</Paragraphs>
  <Slides>36</Slides>
  <Notes>32</Notes>
  <HiddenSlides>0</HiddenSlides>
  <MMClips>0</MMClips>
  <ScaleCrop>false</ScaleCrop>
  <HeadingPairs>
    <vt:vector size="8" baseType="variant">
      <vt:variant>
        <vt:lpstr>Fontes usadas</vt:lpstr>
      </vt:variant>
      <vt:variant>
        <vt:i4>13</vt:i4>
      </vt:variant>
      <vt:variant>
        <vt:lpstr>Tema</vt:lpstr>
      </vt:variant>
      <vt:variant>
        <vt:i4>6</vt:i4>
      </vt:variant>
      <vt:variant>
        <vt:lpstr>Servidores OLE inseridos</vt:lpstr>
      </vt:variant>
      <vt:variant>
        <vt:i4>1</vt:i4>
      </vt:variant>
      <vt:variant>
        <vt:lpstr>Títulos de slides</vt:lpstr>
      </vt:variant>
      <vt:variant>
        <vt:i4>36</vt:i4>
      </vt:variant>
    </vt:vector>
  </HeadingPairs>
  <TitlesOfParts>
    <vt:vector size="56" baseType="lpstr">
      <vt:lpstr>Aptos</vt:lpstr>
      <vt:lpstr>Aptos Display</vt:lpstr>
      <vt:lpstr>Arial</vt:lpstr>
      <vt:lpstr>Calibri</vt:lpstr>
      <vt:lpstr>Calibri Light</vt:lpstr>
      <vt:lpstr>Calibri Light (titulos)</vt:lpstr>
      <vt:lpstr>Courier New</vt:lpstr>
      <vt:lpstr>Fira Sans Extra Condensed Medium</vt:lpstr>
      <vt:lpstr>Franklin Gothic Book</vt:lpstr>
      <vt:lpstr>Franklin Gothic Demi</vt:lpstr>
      <vt:lpstr>Gill Sans Nova</vt:lpstr>
      <vt:lpstr>Times New Roman</vt:lpstr>
      <vt:lpstr>Wingdings 2</vt:lpstr>
      <vt:lpstr>DividendVTI</vt:lpstr>
      <vt:lpstr>1_Tema do Office</vt:lpstr>
      <vt:lpstr>Office Theme</vt:lpstr>
      <vt:lpstr>Tema do Office</vt:lpstr>
      <vt:lpstr>1_Office Theme</vt:lpstr>
      <vt:lpstr>2_Tema do Office</vt:lpstr>
      <vt:lpstr>Bitmap Image</vt:lpstr>
      <vt:lpstr> Modelos Epidemiológicos vigilância baseada em risco das febres hemorrágicas dos suínos </vt:lpstr>
      <vt:lpstr>Apresentação do PowerPoint</vt:lpstr>
      <vt:lpstr>Apresentação do PowerPoint</vt:lpstr>
      <vt:lpstr>Apresentação do PowerPoint</vt:lpstr>
      <vt:lpstr>Avaliação de risco para introdução de PSA no Cazaquistão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Avaliação de risco para introdução de PSC em Mato Grosso, BR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Protocolo de Vigilância Passiva melhorada para detecção de PSA e PSC em granjas de suínos</vt:lpstr>
      <vt:lpstr>Apresentação do PowerPoint</vt:lpstr>
      <vt:lpstr>Apresentação do PowerPoint</vt:lpstr>
      <vt:lpstr>Apresentação do PowerPoint</vt:lpstr>
      <vt:lpstr>Apresentação do PowerPoint</vt:lpstr>
      <vt:lpstr>Apresentação do PowerPoint</vt:lpstr>
      <vt:lpstr>Apresentação do PowerPoint</vt:lpstr>
      <vt:lpstr>Considerações finais</vt:lpstr>
      <vt:lpstr>Apresentação do PowerPoint</vt:lpstr>
      <vt:lpstr>Apresentação do PowerPoint</vt:lpstr>
      <vt:lpstr>Agradecimentos</vt:lpstr>
      <vt:lpstr>Muito obrigada pela atenção!         Daniella Schettino daniellaschettino@indea.mt.gov.br +55 (65) 99223-1109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Surveillance of African swine fever and classical swine fever in the US – plans and some basic concepts</dc:title>
  <dc:creator>daniella schettino</dc:creator>
  <cp:lastModifiedBy>daniella schettino</cp:lastModifiedBy>
  <cp:revision>487</cp:revision>
  <cp:lastPrinted>2020-12-16T02:15:32Z</cp:lastPrinted>
  <dcterms:created xsi:type="dcterms:W3CDTF">2020-11-18T17:39:45Z</dcterms:created>
  <dcterms:modified xsi:type="dcterms:W3CDTF">2026-06-15T14:47:50Z</dcterms:modified>
</cp:coreProperties>
</file>